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72" r:id="rId16"/>
    <p:sldId id="273" r:id="rId17"/>
    <p:sldId id="274" r:id="rId18"/>
    <p:sldId id="275" r:id="rId19"/>
    <p:sldId id="276" r:id="rId20"/>
    <p:sldId id="277"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Lst>
  <p:sldSz cx="18288000" cy="10287000"/>
  <p:notesSz cx="6858000" cy="9144000"/>
  <p:embeddedFontLst>
    <p:embeddedFont>
      <p:font typeface="Canva Sans" panose="020B0604020202020204" charset="0"/>
      <p:regular r:id="rId61"/>
    </p:embeddedFont>
    <p:embeddedFont>
      <p:font typeface="Canva Sans Bold" panose="020B0604020202020204" charset="0"/>
      <p:regular r:id="rId62"/>
    </p:embeddedFont>
    <p:embeddedFont>
      <p:font typeface="Carelia" panose="020B0604020202020204" charset="0"/>
      <p:regular r:id="rId63"/>
    </p:embeddedFont>
    <p:embeddedFont>
      <p:font typeface="DM Sans" panose="020F0502020204030204" pitchFamily="2" charset="0"/>
      <p:regular r:id="rId64"/>
    </p:embeddedFont>
    <p:embeddedFont>
      <p:font typeface="DM Sans Bold" panose="020B0604020202020204" charset="0"/>
      <p:regular r:id="rId65"/>
    </p:embeddedFont>
    <p:embeddedFont>
      <p:font typeface="Dosis" panose="020F0502020204030204" pitchFamily="2" charset="0"/>
      <p:regular r:id="rId66"/>
    </p:embeddedFont>
    <p:embeddedFont>
      <p:font typeface="Dosis Bold" panose="020B0604020202020204" charset="0"/>
      <p:regular r:id="rId67"/>
    </p:embeddedFont>
    <p:embeddedFont>
      <p:font typeface="Open Sans" panose="020F0502020204030204" pitchFamily="34" charset="0"/>
      <p:regular r:id="rId68"/>
    </p:embeddedFont>
    <p:embeddedFont>
      <p:font typeface="Open Sans Bold" panose="020B0604020202020204" charset="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1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39.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54.svg"/><Relationship Id="rId4" Type="http://schemas.openxmlformats.org/officeDocument/2006/relationships/image" Target="../media/image40.sv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2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2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31.png"/><Relationship Id="rId5" Type="http://schemas.openxmlformats.org/officeDocument/2006/relationships/image" Target="../media/image11.png"/><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3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32.sv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4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4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63.png"/><Relationship Id="rId7"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63.png"/><Relationship Id="rId7" Type="http://schemas.openxmlformats.org/officeDocument/2006/relationships/image" Target="../media/image8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3.png"/><Relationship Id="rId7" Type="http://schemas.openxmlformats.org/officeDocument/2006/relationships/image" Target="../media/image8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3.png"/><Relationship Id="rId7"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5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5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9.jpeg"/></Relationships>
</file>

<file path=ppt/slides/_rels/slide5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3.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94.png"/><Relationship Id="rId5" Type="http://schemas.openxmlformats.org/officeDocument/2006/relationships/image" Target="../media/image65.png"/><Relationship Id="rId10" Type="http://schemas.openxmlformats.org/officeDocument/2006/relationships/image" Target="../media/image93.jpeg"/><Relationship Id="rId4" Type="http://schemas.openxmlformats.org/officeDocument/2006/relationships/image" Target="../media/image64.svg"/><Relationship Id="rId9" Type="http://schemas.openxmlformats.org/officeDocument/2006/relationships/image" Target="../media/image92.png"/></Relationships>
</file>

<file path=ppt/slides/_rels/slide5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7.sv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image" Target="../media/image1.jpeg"/><Relationship Id="rId16"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31.png"/><Relationship Id="rId5" Type="http://schemas.openxmlformats.org/officeDocument/2006/relationships/image" Target="../media/image11.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3777325" y="4154712"/>
            <a:ext cx="10228058" cy="1710875"/>
          </a:xfrm>
          <a:custGeom>
            <a:avLst/>
            <a:gdLst/>
            <a:ahLst/>
            <a:cxnLst/>
            <a:rect l="l" t="t" r="r" b="b"/>
            <a:pathLst>
              <a:path w="10228058" h="1710875">
                <a:moveTo>
                  <a:pt x="0" y="0"/>
                </a:moveTo>
                <a:lnTo>
                  <a:pt x="10228058" y="0"/>
                </a:lnTo>
                <a:lnTo>
                  <a:pt x="10228058" y="1710876"/>
                </a:lnTo>
                <a:lnTo>
                  <a:pt x="0" y="17108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710930" y="3558320"/>
            <a:ext cx="10866141" cy="2645432"/>
          </a:xfrm>
          <a:prstGeom prst="rect">
            <a:avLst/>
          </a:prstGeom>
        </p:spPr>
        <p:txBody>
          <a:bodyPr lIns="0" tIns="0" rIns="0" bIns="0" rtlCol="0" anchor="t">
            <a:spAutoFit/>
          </a:bodyPr>
          <a:lstStyle/>
          <a:p>
            <a:pPr marL="0" lvl="0" indent="0" algn="ctr">
              <a:lnSpc>
                <a:spcPts val="10638"/>
              </a:lnSpc>
            </a:pPr>
            <a:r>
              <a:rPr lang="en-US" sz="7599">
                <a:solidFill>
                  <a:srgbClr val="01070A"/>
                </a:solidFill>
                <a:latin typeface="Carelia"/>
                <a:ea typeface="Carelia"/>
                <a:cs typeface="Carelia"/>
                <a:sym typeface="Carelia"/>
              </a:rPr>
              <a:t>Arabic books search engine </a:t>
            </a:r>
          </a:p>
        </p:txBody>
      </p:sp>
      <p:sp>
        <p:nvSpPr>
          <p:cNvPr id="5" name="Freeform 5"/>
          <p:cNvSpPr/>
          <p:nvPr/>
        </p:nvSpPr>
        <p:spPr>
          <a:xfrm>
            <a:off x="400796" y="343035"/>
            <a:ext cx="2260763" cy="1994791"/>
          </a:xfrm>
          <a:custGeom>
            <a:avLst/>
            <a:gdLst/>
            <a:ahLst/>
            <a:cxnLst/>
            <a:rect l="l" t="t" r="r" b="b"/>
            <a:pathLst>
              <a:path w="2260763" h="1994791">
                <a:moveTo>
                  <a:pt x="0" y="0"/>
                </a:moveTo>
                <a:lnTo>
                  <a:pt x="2260764" y="0"/>
                </a:lnTo>
                <a:lnTo>
                  <a:pt x="2260764" y="1994791"/>
                </a:lnTo>
                <a:lnTo>
                  <a:pt x="0" y="1994791"/>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rot="93123">
            <a:off x="2244226" y="1467293"/>
            <a:ext cx="13118097" cy="8000329"/>
            <a:chOff x="0" y="0"/>
            <a:chExt cx="4021842" cy="2452799"/>
          </a:xfrm>
        </p:grpSpPr>
        <p:sp>
          <p:nvSpPr>
            <p:cNvPr id="4" name="Freeform 4"/>
            <p:cNvSpPr/>
            <p:nvPr/>
          </p:nvSpPr>
          <p:spPr>
            <a:xfrm>
              <a:off x="0" y="0"/>
              <a:ext cx="4021842" cy="2452800"/>
            </a:xfrm>
            <a:custGeom>
              <a:avLst/>
              <a:gdLst/>
              <a:ahLst/>
              <a:cxnLst/>
              <a:rect l="l" t="t" r="r" b="b"/>
              <a:pathLst>
                <a:path w="4021842" h="2452800">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txBody>
            <a:bodyPr/>
            <a:lstStyle/>
            <a:p>
              <a:endParaRPr lang="en-US"/>
            </a:p>
          </p:txBody>
        </p:sp>
        <p:sp>
          <p:nvSpPr>
            <p:cNvPr id="5" name="TextBox 5"/>
            <p:cNvSpPr txBox="1"/>
            <p:nvPr/>
          </p:nvSpPr>
          <p:spPr>
            <a:xfrm>
              <a:off x="0" y="-47625"/>
              <a:ext cx="4021842" cy="2500424"/>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6" name="Group 6"/>
          <p:cNvGrpSpPr/>
          <p:nvPr/>
        </p:nvGrpSpPr>
        <p:grpSpPr>
          <a:xfrm>
            <a:off x="1690105" y="1028700"/>
            <a:ext cx="12705720" cy="8334250"/>
            <a:chOff x="0" y="0"/>
            <a:chExt cx="3895412" cy="2555175"/>
          </a:xfrm>
        </p:grpSpPr>
        <p:sp>
          <p:nvSpPr>
            <p:cNvPr id="7" name="Freeform 7"/>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txBody>
            <a:bodyPr/>
            <a:lstStyle/>
            <a:p>
              <a:endParaRPr lang="en-US"/>
            </a:p>
          </p:txBody>
        </p:sp>
        <p:sp>
          <p:nvSpPr>
            <p:cNvPr id="8" name="TextBox 8"/>
            <p:cNvSpPr txBox="1"/>
            <p:nvPr/>
          </p:nvSpPr>
          <p:spPr>
            <a:xfrm>
              <a:off x="0" y="-57150"/>
              <a:ext cx="3895412" cy="2612325"/>
            </a:xfrm>
            <a:prstGeom prst="rect">
              <a:avLst/>
            </a:prstGeom>
          </p:spPr>
          <p:txBody>
            <a:bodyPr lIns="50800" tIns="50800" rIns="50800" bIns="50800" rtlCol="0" anchor="ctr"/>
            <a:lstStyle/>
            <a:p>
              <a:pPr algn="ctr">
                <a:lnSpc>
                  <a:spcPts val="4890"/>
                </a:lnSpc>
              </a:pPr>
              <a:endParaRPr/>
            </a:p>
          </p:txBody>
        </p:sp>
      </p:grpSp>
      <p:grpSp>
        <p:nvGrpSpPr>
          <p:cNvPr id="9" name="Group 9"/>
          <p:cNvGrpSpPr/>
          <p:nvPr/>
        </p:nvGrpSpPr>
        <p:grpSpPr>
          <a:xfrm>
            <a:off x="3216463" y="3960793"/>
            <a:ext cx="1414143" cy="141414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11" name="TextBox 11"/>
            <p:cNvSpPr txBox="1"/>
            <p:nvPr/>
          </p:nvSpPr>
          <p:spPr>
            <a:xfrm>
              <a:off x="76200" y="0"/>
              <a:ext cx="660400" cy="736600"/>
            </a:xfrm>
            <a:prstGeom prst="rect">
              <a:avLst/>
            </a:prstGeom>
          </p:spPr>
          <p:txBody>
            <a:bodyPr lIns="50800" tIns="50800" rIns="50800" bIns="50800" rtlCol="0" anchor="ctr"/>
            <a:lstStyle/>
            <a:p>
              <a:pPr marL="0" lvl="1" indent="0" algn="ctr">
                <a:lnSpc>
                  <a:spcPts val="5281"/>
                </a:lnSpc>
                <a:spcBef>
                  <a:spcPct val="0"/>
                </a:spcBef>
              </a:pPr>
              <a:endParaRPr/>
            </a:p>
          </p:txBody>
        </p:sp>
      </p:grpSp>
      <p:grpSp>
        <p:nvGrpSpPr>
          <p:cNvPr id="12" name="Group 12"/>
          <p:cNvGrpSpPr/>
          <p:nvPr/>
        </p:nvGrpSpPr>
        <p:grpSpPr>
          <a:xfrm>
            <a:off x="3168083" y="2320272"/>
            <a:ext cx="1414143" cy="14141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marL="0" lvl="1" indent="0" algn="ctr">
                <a:lnSpc>
                  <a:spcPts val="4161"/>
                </a:lnSpc>
                <a:spcBef>
                  <a:spcPct val="0"/>
                </a:spcBef>
              </a:pPr>
              <a:endParaRPr/>
            </a:p>
          </p:txBody>
        </p:sp>
      </p:grpSp>
      <p:sp>
        <p:nvSpPr>
          <p:cNvPr id="15" name="Freeform 15"/>
          <p:cNvSpPr/>
          <p:nvPr/>
        </p:nvSpPr>
        <p:spPr>
          <a:xfrm rot="-117286">
            <a:off x="12481505" y="1156774"/>
            <a:ext cx="3828638" cy="4509103"/>
          </a:xfrm>
          <a:custGeom>
            <a:avLst/>
            <a:gdLst/>
            <a:ahLst/>
            <a:cxnLst/>
            <a:rect l="l" t="t" r="r" b="b"/>
            <a:pathLst>
              <a:path w="3828638" h="4509103">
                <a:moveTo>
                  <a:pt x="0" y="0"/>
                </a:moveTo>
                <a:lnTo>
                  <a:pt x="3828638" y="0"/>
                </a:lnTo>
                <a:lnTo>
                  <a:pt x="3828638" y="4509103"/>
                </a:lnTo>
                <a:lnTo>
                  <a:pt x="0" y="45091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6"/>
          <p:cNvSpPr/>
          <p:nvPr/>
        </p:nvSpPr>
        <p:spPr>
          <a:xfrm>
            <a:off x="2225464" y="239562"/>
            <a:ext cx="1239167" cy="11896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7" name="Group 17"/>
          <p:cNvGrpSpPr/>
          <p:nvPr/>
        </p:nvGrpSpPr>
        <p:grpSpPr>
          <a:xfrm>
            <a:off x="3178043" y="7493930"/>
            <a:ext cx="1414143" cy="141414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19" name="TextBox 19"/>
            <p:cNvSpPr txBox="1"/>
            <p:nvPr/>
          </p:nvSpPr>
          <p:spPr>
            <a:xfrm>
              <a:off x="76200" y="0"/>
              <a:ext cx="660400" cy="736600"/>
            </a:xfrm>
            <a:prstGeom prst="rect">
              <a:avLst/>
            </a:prstGeom>
          </p:spPr>
          <p:txBody>
            <a:bodyPr lIns="50800" tIns="50800" rIns="50800" bIns="50800" rtlCol="0" anchor="ctr"/>
            <a:lstStyle/>
            <a:p>
              <a:pPr marL="0" lvl="1" indent="0" algn="ctr">
                <a:lnSpc>
                  <a:spcPts val="5281"/>
                </a:lnSpc>
                <a:spcBef>
                  <a:spcPct val="0"/>
                </a:spcBef>
              </a:pPr>
              <a:endParaRPr/>
            </a:p>
          </p:txBody>
        </p:sp>
      </p:grpSp>
      <p:sp>
        <p:nvSpPr>
          <p:cNvPr id="20" name="Freeform 20"/>
          <p:cNvSpPr/>
          <p:nvPr/>
        </p:nvSpPr>
        <p:spPr>
          <a:xfrm>
            <a:off x="3351978" y="2680934"/>
            <a:ext cx="1046354" cy="930304"/>
          </a:xfrm>
          <a:custGeom>
            <a:avLst/>
            <a:gdLst/>
            <a:ahLst/>
            <a:cxnLst/>
            <a:rect l="l" t="t" r="r" b="b"/>
            <a:pathLst>
              <a:path w="1046354" h="930304">
                <a:moveTo>
                  <a:pt x="0" y="0"/>
                </a:moveTo>
                <a:lnTo>
                  <a:pt x="1046354" y="0"/>
                </a:lnTo>
                <a:lnTo>
                  <a:pt x="1046354" y="930304"/>
                </a:lnTo>
                <a:lnTo>
                  <a:pt x="0" y="930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1" name="Freeform 21"/>
          <p:cNvSpPr/>
          <p:nvPr/>
        </p:nvSpPr>
        <p:spPr>
          <a:xfrm>
            <a:off x="3396999" y="4169226"/>
            <a:ext cx="1006428" cy="997279"/>
          </a:xfrm>
          <a:custGeom>
            <a:avLst/>
            <a:gdLst/>
            <a:ahLst/>
            <a:cxnLst/>
            <a:rect l="l" t="t" r="r" b="b"/>
            <a:pathLst>
              <a:path w="1006428" h="997279">
                <a:moveTo>
                  <a:pt x="0" y="0"/>
                </a:moveTo>
                <a:lnTo>
                  <a:pt x="1006428" y="0"/>
                </a:lnTo>
                <a:lnTo>
                  <a:pt x="1006428" y="997278"/>
                </a:lnTo>
                <a:lnTo>
                  <a:pt x="0" y="9972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3358580" y="7674147"/>
            <a:ext cx="1053710" cy="1053710"/>
          </a:xfrm>
          <a:custGeom>
            <a:avLst/>
            <a:gdLst/>
            <a:ahLst/>
            <a:cxnLst/>
            <a:rect l="l" t="t" r="r" b="b"/>
            <a:pathLst>
              <a:path w="1053710" h="1053710">
                <a:moveTo>
                  <a:pt x="0" y="0"/>
                </a:moveTo>
                <a:lnTo>
                  <a:pt x="1053710" y="0"/>
                </a:lnTo>
                <a:lnTo>
                  <a:pt x="1053710" y="1053710"/>
                </a:lnTo>
                <a:lnTo>
                  <a:pt x="0" y="10537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23" name="Group 23"/>
          <p:cNvGrpSpPr/>
          <p:nvPr/>
        </p:nvGrpSpPr>
        <p:grpSpPr>
          <a:xfrm>
            <a:off x="3168083" y="5727362"/>
            <a:ext cx="1414143" cy="141414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25" name="TextBox 25"/>
            <p:cNvSpPr txBox="1"/>
            <p:nvPr/>
          </p:nvSpPr>
          <p:spPr>
            <a:xfrm>
              <a:off x="76200" y="0"/>
              <a:ext cx="660400" cy="736600"/>
            </a:xfrm>
            <a:prstGeom prst="rect">
              <a:avLst/>
            </a:prstGeom>
          </p:spPr>
          <p:txBody>
            <a:bodyPr lIns="50800" tIns="50800" rIns="50800" bIns="50800" rtlCol="0" anchor="ctr"/>
            <a:lstStyle/>
            <a:p>
              <a:pPr marL="0" lvl="1" indent="0" algn="ctr">
                <a:lnSpc>
                  <a:spcPts val="5281"/>
                </a:lnSpc>
                <a:spcBef>
                  <a:spcPct val="0"/>
                </a:spcBef>
              </a:pPr>
              <a:endParaRPr/>
            </a:p>
          </p:txBody>
        </p:sp>
      </p:grpSp>
      <p:sp>
        <p:nvSpPr>
          <p:cNvPr id="26" name="Freeform 26"/>
          <p:cNvSpPr/>
          <p:nvPr/>
        </p:nvSpPr>
        <p:spPr>
          <a:xfrm>
            <a:off x="3322992" y="5940007"/>
            <a:ext cx="1154441" cy="988852"/>
          </a:xfrm>
          <a:custGeom>
            <a:avLst/>
            <a:gdLst/>
            <a:ahLst/>
            <a:cxnLst/>
            <a:rect l="l" t="t" r="r" b="b"/>
            <a:pathLst>
              <a:path w="1154441" h="988852">
                <a:moveTo>
                  <a:pt x="0" y="0"/>
                </a:moveTo>
                <a:lnTo>
                  <a:pt x="1154442" y="0"/>
                </a:lnTo>
                <a:lnTo>
                  <a:pt x="1154442" y="988853"/>
                </a:lnTo>
                <a:lnTo>
                  <a:pt x="0" y="9888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7" name="TextBox 27"/>
          <p:cNvSpPr txBox="1"/>
          <p:nvPr/>
        </p:nvSpPr>
        <p:spPr>
          <a:xfrm>
            <a:off x="3178043" y="1305337"/>
            <a:ext cx="8894674"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ea typeface="Carelia"/>
                <a:cs typeface="Carelia"/>
                <a:sym typeface="Carelia"/>
              </a:rPr>
              <a:t>Objectives</a:t>
            </a:r>
          </a:p>
        </p:txBody>
      </p:sp>
      <p:sp>
        <p:nvSpPr>
          <p:cNvPr id="28" name="TextBox 28"/>
          <p:cNvSpPr txBox="1"/>
          <p:nvPr/>
        </p:nvSpPr>
        <p:spPr>
          <a:xfrm>
            <a:off x="4957608" y="2919391"/>
            <a:ext cx="7691331" cy="4057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1070A"/>
                </a:solidFill>
                <a:latin typeface="Dosis"/>
                <a:ea typeface="Dosis"/>
                <a:cs typeface="Dosis"/>
                <a:sym typeface="Dosis"/>
              </a:rPr>
              <a:t>Develop a search engine tailored for Arabic books.</a:t>
            </a:r>
          </a:p>
        </p:txBody>
      </p:sp>
      <p:sp>
        <p:nvSpPr>
          <p:cNvPr id="29" name="TextBox 29"/>
          <p:cNvSpPr txBox="1"/>
          <p:nvPr/>
        </p:nvSpPr>
        <p:spPr>
          <a:xfrm>
            <a:off x="4957608" y="4121601"/>
            <a:ext cx="7691331" cy="12439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1070A"/>
                </a:solidFill>
                <a:latin typeface="Dosis"/>
                <a:ea typeface="Dosis"/>
                <a:cs typeface="Dosis"/>
                <a:sym typeface="Dosis"/>
              </a:rPr>
              <a:t>Enhance search accuracy by addressing Arabic-specific linguistic challenges (e.g., stemming, tokenization,lemmtization).</a:t>
            </a:r>
          </a:p>
        </p:txBody>
      </p:sp>
      <p:sp>
        <p:nvSpPr>
          <p:cNvPr id="30" name="TextBox 30"/>
          <p:cNvSpPr txBox="1"/>
          <p:nvPr/>
        </p:nvSpPr>
        <p:spPr>
          <a:xfrm>
            <a:off x="4957608" y="7764757"/>
            <a:ext cx="7691331" cy="8248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1070A"/>
                </a:solidFill>
                <a:latin typeface="Dosis"/>
                <a:ea typeface="Dosis"/>
                <a:cs typeface="Dosis"/>
                <a:sym typeface="Dosis"/>
              </a:rPr>
              <a:t>Deliver a system that retrieves the top 10 most relevant books for a query.</a:t>
            </a:r>
          </a:p>
        </p:txBody>
      </p:sp>
      <p:sp>
        <p:nvSpPr>
          <p:cNvPr id="31" name="TextBox 31"/>
          <p:cNvSpPr txBox="1"/>
          <p:nvPr/>
        </p:nvSpPr>
        <p:spPr>
          <a:xfrm>
            <a:off x="4957608" y="5998188"/>
            <a:ext cx="7691331" cy="8248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1070A"/>
                </a:solidFill>
                <a:latin typeface="Dosis"/>
                <a:ea typeface="Dosis"/>
                <a:cs typeface="Dosis"/>
                <a:sym typeface="Dosis"/>
              </a:rPr>
              <a:t>Combine keyword-based and semantic search techniques to rank results effectively.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758612" y="4444919"/>
            <a:ext cx="12417824" cy="1596465"/>
          </a:xfrm>
          <a:prstGeom prst="rect">
            <a:avLst/>
          </a:prstGeom>
        </p:spPr>
        <p:txBody>
          <a:bodyPr lIns="0" tIns="0" rIns="0" bIns="0" rtlCol="0" anchor="t">
            <a:spAutoFit/>
          </a:bodyPr>
          <a:lstStyle/>
          <a:p>
            <a:pPr marL="0" lvl="0" indent="0" algn="ctr">
              <a:lnSpc>
                <a:spcPts val="13037"/>
              </a:lnSpc>
              <a:spcBef>
                <a:spcPct val="0"/>
              </a:spcBef>
            </a:pPr>
            <a:r>
              <a:rPr lang="en-US" sz="9312">
                <a:solidFill>
                  <a:srgbClr val="01070A"/>
                </a:solidFill>
                <a:latin typeface="Carelia"/>
                <a:ea typeface="Carelia"/>
                <a:cs typeface="Carelia"/>
                <a:sym typeface="Carelia"/>
              </a:rPr>
              <a:t>Motivation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rot="93123">
            <a:off x="2244226" y="1467293"/>
            <a:ext cx="13118097" cy="8000329"/>
            <a:chOff x="0" y="0"/>
            <a:chExt cx="4021842" cy="2452799"/>
          </a:xfrm>
        </p:grpSpPr>
        <p:sp>
          <p:nvSpPr>
            <p:cNvPr id="4" name="Freeform 4"/>
            <p:cNvSpPr/>
            <p:nvPr/>
          </p:nvSpPr>
          <p:spPr>
            <a:xfrm>
              <a:off x="0" y="0"/>
              <a:ext cx="4021842" cy="2452800"/>
            </a:xfrm>
            <a:custGeom>
              <a:avLst/>
              <a:gdLst/>
              <a:ahLst/>
              <a:cxnLst/>
              <a:rect l="l" t="t" r="r" b="b"/>
              <a:pathLst>
                <a:path w="4021842" h="2452800">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txBody>
            <a:bodyPr/>
            <a:lstStyle/>
            <a:p>
              <a:endParaRPr lang="en-US"/>
            </a:p>
          </p:txBody>
        </p:sp>
        <p:sp>
          <p:nvSpPr>
            <p:cNvPr id="5" name="TextBox 5"/>
            <p:cNvSpPr txBox="1"/>
            <p:nvPr/>
          </p:nvSpPr>
          <p:spPr>
            <a:xfrm>
              <a:off x="0" y="-47625"/>
              <a:ext cx="4021842" cy="2500424"/>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6" name="Group 6"/>
          <p:cNvGrpSpPr/>
          <p:nvPr/>
        </p:nvGrpSpPr>
        <p:grpSpPr>
          <a:xfrm>
            <a:off x="1921443" y="933053"/>
            <a:ext cx="12705720" cy="8334250"/>
            <a:chOff x="0" y="0"/>
            <a:chExt cx="3895412" cy="2555175"/>
          </a:xfrm>
        </p:grpSpPr>
        <p:sp>
          <p:nvSpPr>
            <p:cNvPr id="7" name="Freeform 7"/>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txBody>
            <a:bodyPr/>
            <a:lstStyle/>
            <a:p>
              <a:endParaRPr lang="en-US"/>
            </a:p>
          </p:txBody>
        </p:sp>
        <p:sp>
          <p:nvSpPr>
            <p:cNvPr id="8" name="TextBox 8"/>
            <p:cNvSpPr txBox="1"/>
            <p:nvPr/>
          </p:nvSpPr>
          <p:spPr>
            <a:xfrm>
              <a:off x="0" y="-57150"/>
              <a:ext cx="3895412" cy="2612325"/>
            </a:xfrm>
            <a:prstGeom prst="rect">
              <a:avLst/>
            </a:prstGeom>
          </p:spPr>
          <p:txBody>
            <a:bodyPr lIns="50800" tIns="50800" rIns="50800" bIns="50800" rtlCol="0" anchor="ctr"/>
            <a:lstStyle/>
            <a:p>
              <a:pPr algn="ctr">
                <a:lnSpc>
                  <a:spcPts val="4890"/>
                </a:lnSpc>
              </a:pPr>
              <a:endParaRPr/>
            </a:p>
          </p:txBody>
        </p:sp>
      </p:grpSp>
      <p:grpSp>
        <p:nvGrpSpPr>
          <p:cNvPr id="9" name="Group 9"/>
          <p:cNvGrpSpPr/>
          <p:nvPr/>
        </p:nvGrpSpPr>
        <p:grpSpPr>
          <a:xfrm>
            <a:off x="3178043" y="5854432"/>
            <a:ext cx="1414143" cy="141414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11" name="TextBox 11"/>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grpSp>
        <p:nvGrpSpPr>
          <p:cNvPr id="12" name="Group 12"/>
          <p:cNvGrpSpPr/>
          <p:nvPr/>
        </p:nvGrpSpPr>
        <p:grpSpPr>
          <a:xfrm>
            <a:off x="3178043" y="3520732"/>
            <a:ext cx="1414143" cy="14141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14" name="TextBox 14"/>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15" name="Freeform 15"/>
          <p:cNvSpPr/>
          <p:nvPr/>
        </p:nvSpPr>
        <p:spPr>
          <a:xfrm rot="-117286">
            <a:off x="12481505" y="1156774"/>
            <a:ext cx="3828638" cy="4509103"/>
          </a:xfrm>
          <a:custGeom>
            <a:avLst/>
            <a:gdLst/>
            <a:ahLst/>
            <a:cxnLst/>
            <a:rect l="l" t="t" r="r" b="b"/>
            <a:pathLst>
              <a:path w="3828638" h="4509103">
                <a:moveTo>
                  <a:pt x="0" y="0"/>
                </a:moveTo>
                <a:lnTo>
                  <a:pt x="3828638" y="0"/>
                </a:lnTo>
                <a:lnTo>
                  <a:pt x="3828638" y="4509103"/>
                </a:lnTo>
                <a:lnTo>
                  <a:pt x="0" y="45091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6"/>
          <p:cNvSpPr/>
          <p:nvPr/>
        </p:nvSpPr>
        <p:spPr>
          <a:xfrm>
            <a:off x="2225464" y="239562"/>
            <a:ext cx="1239167" cy="11896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Freeform 17"/>
          <p:cNvSpPr/>
          <p:nvPr/>
        </p:nvSpPr>
        <p:spPr>
          <a:xfrm>
            <a:off x="3464631" y="6078001"/>
            <a:ext cx="967006" cy="967006"/>
          </a:xfrm>
          <a:custGeom>
            <a:avLst/>
            <a:gdLst/>
            <a:ahLst/>
            <a:cxnLst/>
            <a:rect l="l" t="t" r="r" b="b"/>
            <a:pathLst>
              <a:path w="967006" h="967006">
                <a:moveTo>
                  <a:pt x="0" y="0"/>
                </a:moveTo>
                <a:lnTo>
                  <a:pt x="967006" y="0"/>
                </a:lnTo>
                <a:lnTo>
                  <a:pt x="967006" y="967006"/>
                </a:lnTo>
                <a:lnTo>
                  <a:pt x="0" y="9670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3258318" y="3774725"/>
            <a:ext cx="1253593" cy="920821"/>
          </a:xfrm>
          <a:custGeom>
            <a:avLst/>
            <a:gdLst/>
            <a:ahLst/>
            <a:cxnLst/>
            <a:rect l="l" t="t" r="r" b="b"/>
            <a:pathLst>
              <a:path w="1253593" h="920821">
                <a:moveTo>
                  <a:pt x="0" y="0"/>
                </a:moveTo>
                <a:lnTo>
                  <a:pt x="1253594" y="0"/>
                </a:lnTo>
                <a:lnTo>
                  <a:pt x="1253594" y="920822"/>
                </a:lnTo>
                <a:lnTo>
                  <a:pt x="0" y="9208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TextBox 19"/>
          <p:cNvSpPr txBox="1"/>
          <p:nvPr/>
        </p:nvSpPr>
        <p:spPr>
          <a:xfrm>
            <a:off x="3178043" y="1305337"/>
            <a:ext cx="8894674"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ea typeface="Carelia"/>
                <a:cs typeface="Carelia"/>
                <a:sym typeface="Carelia"/>
              </a:rPr>
              <a:t>Motivation</a:t>
            </a:r>
          </a:p>
        </p:txBody>
      </p:sp>
      <p:sp>
        <p:nvSpPr>
          <p:cNvPr id="20" name="TextBox 20"/>
          <p:cNvSpPr txBox="1"/>
          <p:nvPr/>
        </p:nvSpPr>
        <p:spPr>
          <a:xfrm>
            <a:off x="4714384" y="6220142"/>
            <a:ext cx="7691331" cy="8248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1070A"/>
                </a:solidFill>
                <a:latin typeface="Dosis"/>
                <a:ea typeface="Dosis"/>
                <a:cs typeface="Dosis"/>
                <a:sym typeface="Dosis"/>
              </a:rPr>
              <a:t>Basic keyword matching often led to irrelevant or incomplete search results, causing frustration.</a:t>
            </a:r>
          </a:p>
        </p:txBody>
      </p:sp>
      <p:sp>
        <p:nvSpPr>
          <p:cNvPr id="21" name="TextBox 21"/>
          <p:cNvSpPr txBox="1"/>
          <p:nvPr/>
        </p:nvSpPr>
        <p:spPr>
          <a:xfrm>
            <a:off x="4714384" y="3727100"/>
            <a:ext cx="7691331" cy="124396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01070A"/>
                </a:solidFill>
                <a:latin typeface="Dosis"/>
                <a:ea typeface="Dosis"/>
                <a:cs typeface="Dosis"/>
                <a:sym typeface="Dosis"/>
              </a:rPr>
              <a:t>Overcoming challenges like diacritics, morphology, and context, enabling accurate and quick access to Arabic literature using advanced NLP techniques.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44919"/>
            <a:ext cx="12818799" cy="1596465"/>
          </a:xfrm>
          <a:prstGeom prst="rect">
            <a:avLst/>
          </a:prstGeom>
        </p:spPr>
        <p:txBody>
          <a:bodyPr lIns="0" tIns="0" rIns="0" bIns="0" rtlCol="0" anchor="t">
            <a:spAutoFit/>
          </a:bodyPr>
          <a:lstStyle/>
          <a:p>
            <a:pPr marL="0" lvl="0" indent="0" algn="ctr">
              <a:lnSpc>
                <a:spcPts val="13037"/>
              </a:lnSpc>
              <a:spcBef>
                <a:spcPct val="0"/>
              </a:spcBef>
            </a:pPr>
            <a:r>
              <a:rPr lang="en-US" sz="9312">
                <a:solidFill>
                  <a:srgbClr val="01070A"/>
                </a:solidFill>
                <a:latin typeface="Carelia"/>
                <a:ea typeface="Carelia"/>
                <a:cs typeface="Carelia"/>
                <a:sym typeface="Carelia"/>
              </a:rPr>
              <a:t>Survey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aphicFrame>
        <p:nvGraphicFramePr>
          <p:cNvPr id="3" name="Table 3"/>
          <p:cNvGraphicFramePr>
            <a:graphicFrameLocks noGrp="1"/>
          </p:cNvGraphicFramePr>
          <p:nvPr/>
        </p:nvGraphicFramePr>
        <p:xfrm>
          <a:off x="1028700" y="1715679"/>
          <a:ext cx="16410171" cy="7733079"/>
        </p:xfrm>
        <a:graphic>
          <a:graphicData uri="http://schemas.openxmlformats.org/drawingml/2006/table">
            <a:tbl>
              <a:tblPr/>
              <a:tblGrid>
                <a:gridCol w="2735029">
                  <a:extLst>
                    <a:ext uri="{9D8B030D-6E8A-4147-A177-3AD203B41FA5}">
                      <a16:colId xmlns:a16="http://schemas.microsoft.com/office/drawing/2014/main" val="20000"/>
                    </a:ext>
                  </a:extLst>
                </a:gridCol>
                <a:gridCol w="2735029">
                  <a:extLst>
                    <a:ext uri="{9D8B030D-6E8A-4147-A177-3AD203B41FA5}">
                      <a16:colId xmlns:a16="http://schemas.microsoft.com/office/drawing/2014/main" val="20001"/>
                    </a:ext>
                  </a:extLst>
                </a:gridCol>
                <a:gridCol w="2735029">
                  <a:extLst>
                    <a:ext uri="{9D8B030D-6E8A-4147-A177-3AD203B41FA5}">
                      <a16:colId xmlns:a16="http://schemas.microsoft.com/office/drawing/2014/main" val="20002"/>
                    </a:ext>
                  </a:extLst>
                </a:gridCol>
                <a:gridCol w="2735029">
                  <a:extLst>
                    <a:ext uri="{9D8B030D-6E8A-4147-A177-3AD203B41FA5}">
                      <a16:colId xmlns:a16="http://schemas.microsoft.com/office/drawing/2014/main" val="20003"/>
                    </a:ext>
                  </a:extLst>
                </a:gridCol>
                <a:gridCol w="2735029">
                  <a:extLst>
                    <a:ext uri="{9D8B030D-6E8A-4147-A177-3AD203B41FA5}">
                      <a16:colId xmlns:a16="http://schemas.microsoft.com/office/drawing/2014/main" val="20004"/>
                    </a:ext>
                  </a:extLst>
                </a:gridCol>
                <a:gridCol w="2735029">
                  <a:extLst>
                    <a:ext uri="{9D8B030D-6E8A-4147-A177-3AD203B41FA5}">
                      <a16:colId xmlns:a16="http://schemas.microsoft.com/office/drawing/2014/main" val="20005"/>
                    </a:ext>
                  </a:extLst>
                </a:gridCol>
              </a:tblGrid>
              <a:tr h="1119083">
                <a:tc>
                  <a:txBody>
                    <a:bodyPr/>
                    <a:lstStyle/>
                    <a:p>
                      <a:pPr marL="0" lvl="0" indent="0" algn="ctr">
                        <a:lnSpc>
                          <a:spcPts val="2705"/>
                        </a:lnSpc>
                        <a:spcBef>
                          <a:spcPct val="0"/>
                        </a:spcBef>
                        <a:defRPr/>
                      </a:pPr>
                      <a:r>
                        <a:rPr lang="en-US" sz="1932" b="1" u="none" strike="noStrike">
                          <a:solidFill>
                            <a:srgbClr val="000000"/>
                          </a:solidFill>
                          <a:latin typeface="Dosis Bold"/>
                          <a:ea typeface="Dosis Bold"/>
                          <a:cs typeface="Dosis Bold"/>
                          <a:sym typeface="Dosis Bold"/>
                        </a:rPr>
                        <a:t>Paper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705"/>
                        </a:lnSpc>
                        <a:spcBef>
                          <a:spcPct val="0"/>
                        </a:spcBef>
                        <a:defRPr/>
                      </a:pPr>
                      <a:r>
                        <a:rPr lang="en-US" sz="1932" b="1" u="none" strike="noStrike">
                          <a:solidFill>
                            <a:srgbClr val="000000"/>
                          </a:solidFill>
                          <a:latin typeface="Dosis Bold"/>
                          <a:ea typeface="Dosis Bold"/>
                          <a:cs typeface="Dosis Bold"/>
                          <a:sym typeface="Dosis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705"/>
                        </a:lnSpc>
                        <a:spcBef>
                          <a:spcPct val="0"/>
                        </a:spcBef>
                        <a:defRPr/>
                      </a:pPr>
                      <a:r>
                        <a:rPr lang="en-US" sz="1932" b="1" u="none" strike="noStrike">
                          <a:solidFill>
                            <a:srgbClr val="000000"/>
                          </a:solidFill>
                          <a:latin typeface="Dosis Bold"/>
                          <a:ea typeface="Dosis Bold"/>
                          <a:cs typeface="Dosis Bold"/>
                          <a:sym typeface="Dosis Bold"/>
                        </a:rPr>
                        <a:t>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705"/>
                        </a:lnSpc>
                        <a:spcBef>
                          <a:spcPct val="0"/>
                        </a:spcBef>
                        <a:defRPr/>
                      </a:pPr>
                      <a:r>
                        <a:rPr lang="en-US" sz="1932" b="1" u="none" strike="noStrike">
                          <a:solidFill>
                            <a:srgbClr val="000000"/>
                          </a:solidFill>
                          <a:latin typeface="Dosis Bold"/>
                          <a:ea typeface="Dosis Bold"/>
                          <a:cs typeface="Dosis Bold"/>
                          <a:sym typeface="Dosis Bold"/>
                        </a:rPr>
                        <a:t>Algorithm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705"/>
                        </a:lnSpc>
                        <a:spcBef>
                          <a:spcPct val="0"/>
                        </a:spcBef>
                        <a:defRPr/>
                      </a:pPr>
                      <a:r>
                        <a:rPr lang="en-US" sz="1932" b="1" u="none" strike="noStrike">
                          <a:solidFill>
                            <a:srgbClr val="000000"/>
                          </a:solidFill>
                          <a:latin typeface="Dosis Bold"/>
                          <a:ea typeface="Dosis Bold"/>
                          <a:cs typeface="Dosis Bold"/>
                          <a:sym typeface="Dosis Bold"/>
                        </a:rPr>
                        <a:t>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705"/>
                        </a:lnSpc>
                        <a:spcBef>
                          <a:spcPct val="0"/>
                        </a:spcBef>
                        <a:defRPr/>
                      </a:pPr>
                      <a:r>
                        <a:rPr lang="en-US" sz="1932" b="1" u="none" strike="noStrike">
                          <a:solidFill>
                            <a:srgbClr val="000000"/>
                          </a:solidFill>
                          <a:latin typeface="Dosis Bold"/>
                          <a:ea typeface="Dosis Bold"/>
                          <a:cs typeface="Dosis Bold"/>
                          <a:sym typeface="Dosis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73695">
                <a:tc>
                  <a:txBody>
                    <a:bodyPr/>
                    <a:lstStyle/>
                    <a:p>
                      <a:pPr marL="0" lvl="0" indent="0" algn="ctr">
                        <a:lnSpc>
                          <a:spcPts val="2705"/>
                        </a:lnSpc>
                        <a:spcBef>
                          <a:spcPct val="0"/>
                        </a:spcBef>
                        <a:defRPr/>
                      </a:pPr>
                      <a:r>
                        <a:rPr lang="en-US" sz="1932" b="1">
                          <a:solidFill>
                            <a:srgbClr val="000000"/>
                          </a:solidFill>
                          <a:latin typeface="Dosis Bold"/>
                          <a:ea typeface="Dosis Bold"/>
                          <a:cs typeface="Dosis Bold"/>
                          <a:sym typeface="Dosis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05"/>
                        </a:lnSpc>
                        <a:defRPr/>
                      </a:pPr>
                      <a:r>
                        <a:rPr lang="en-US" sz="1932">
                          <a:solidFill>
                            <a:srgbClr val="000000"/>
                          </a:solidFill>
                          <a:latin typeface="Dosis"/>
                          <a:ea typeface="Dosis"/>
                          <a:cs typeface="Dosis"/>
                          <a:sym typeface="Dosis"/>
                        </a:rPr>
                        <a:t>Moulay Abdellah KASSIMI</a:t>
                      </a:r>
                      <a:r>
                        <a:rPr lang="en-US" sz="1932" b="1">
                          <a:solidFill>
                            <a:srgbClr val="000000"/>
                          </a:solidFill>
                          <a:latin typeface="Dosis Bold"/>
                          <a:ea typeface="Dosis Bold"/>
                          <a:cs typeface="Dosis Bold"/>
                          <a:sym typeface="Dosis Bold"/>
                        </a:rPr>
                        <a:t> ,</a:t>
                      </a:r>
                      <a:endParaRPr lang="en-US" sz="1100"/>
                    </a:p>
                    <a:p>
                      <a:pPr marL="0" lvl="0" indent="0" algn="ctr">
                        <a:lnSpc>
                          <a:spcPts val="2705"/>
                        </a:lnSpc>
                        <a:spcBef>
                          <a:spcPct val="0"/>
                        </a:spcBef>
                      </a:pPr>
                      <a:r>
                        <a:rPr lang="en-US" sz="1932">
                          <a:solidFill>
                            <a:srgbClr val="000000"/>
                          </a:solidFill>
                          <a:latin typeface="Dosis"/>
                          <a:ea typeface="Dosis"/>
                          <a:cs typeface="Dosis"/>
                          <a:sym typeface="Dosis"/>
                        </a:rPr>
                        <a:t>Abdessalam ESSAYAD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705"/>
                        </a:lnSpc>
                        <a:spcBef>
                          <a:spcPct val="0"/>
                        </a:spcBef>
                        <a:defRPr/>
                      </a:pPr>
                      <a:r>
                        <a:rPr lang="en-US" sz="1932" b="1">
                          <a:solidFill>
                            <a:srgbClr val="000000"/>
                          </a:solidFill>
                          <a:latin typeface="Dosis Bold"/>
                          <a:ea typeface="Dosis Bold"/>
                          <a:cs typeface="Dosis Bold"/>
                          <a:sym typeface="Dosis Bold"/>
                        </a:rPr>
                        <a:t> </a:t>
                      </a:r>
                      <a:r>
                        <a:rPr lang="en-US" sz="1932">
                          <a:solidFill>
                            <a:srgbClr val="000000"/>
                          </a:solidFill>
                          <a:latin typeface="Dosis"/>
                          <a:ea typeface="Dosis"/>
                          <a:cs typeface="Dosis"/>
                          <a:sym typeface="Dosis"/>
                        </a:rPr>
                        <a:t>2023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05"/>
                        </a:lnSpc>
                        <a:defRPr/>
                      </a:pPr>
                      <a:r>
                        <a:rPr lang="en-US" sz="1932">
                          <a:solidFill>
                            <a:srgbClr val="000000"/>
                          </a:solidFill>
                          <a:latin typeface="Dosis"/>
                          <a:ea typeface="Dosis"/>
                          <a:cs typeface="Dosis"/>
                          <a:sym typeface="Dosis"/>
                        </a:rPr>
                        <a:t>TF-IDF,</a:t>
                      </a:r>
                      <a:endParaRPr lang="en-US" sz="1100"/>
                    </a:p>
                    <a:p>
                      <a:pPr algn="ctr">
                        <a:lnSpc>
                          <a:spcPts val="2705"/>
                        </a:lnSpc>
                      </a:pPr>
                      <a:r>
                        <a:rPr lang="en-US" sz="1932">
                          <a:solidFill>
                            <a:srgbClr val="000000"/>
                          </a:solidFill>
                          <a:latin typeface="Dosis"/>
                          <a:ea typeface="Dosis"/>
                          <a:cs typeface="Dosis"/>
                          <a:sym typeface="Dosis"/>
                        </a:rPr>
                        <a:t>word2vec,</a:t>
                      </a:r>
                    </a:p>
                    <a:p>
                      <a:pPr algn="ctr">
                        <a:lnSpc>
                          <a:spcPts val="2705"/>
                        </a:lnSpc>
                      </a:pPr>
                      <a:r>
                        <a:rPr lang="en-US" sz="1932">
                          <a:solidFill>
                            <a:srgbClr val="000000"/>
                          </a:solidFill>
                          <a:latin typeface="Dosis"/>
                          <a:ea typeface="Dosis"/>
                          <a:cs typeface="Dosis"/>
                          <a:sym typeface="Dosis"/>
                        </a:rPr>
                        <a:t>AraBERT </a:t>
                      </a:r>
                    </a:p>
                    <a:p>
                      <a:pPr marL="0" lvl="0" indent="0" algn="ctr">
                        <a:lnSpc>
                          <a:spcPts val="2705"/>
                        </a:lnSpc>
                        <a:spcBef>
                          <a:spcPct val="0"/>
                        </a:spcBef>
                      </a:pPr>
                      <a:endParaRPr lang="en-US" sz="1932">
                        <a:solidFill>
                          <a:srgbClr val="000000"/>
                        </a:solidFill>
                        <a:latin typeface="Dosis"/>
                        <a:ea typeface="Dosis"/>
                        <a:cs typeface="Dosis"/>
                        <a:sym typeface="Dosis"/>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05"/>
                        </a:lnSpc>
                        <a:defRPr/>
                      </a:pPr>
                      <a:r>
                        <a:rPr lang="en-US" sz="1932">
                          <a:solidFill>
                            <a:srgbClr val="000000"/>
                          </a:solidFill>
                          <a:latin typeface="Dosis"/>
                          <a:ea typeface="Dosis"/>
                          <a:cs typeface="Dosis"/>
                          <a:sym typeface="Dosis"/>
                        </a:rPr>
                        <a:t>EveTAR,</a:t>
                      </a:r>
                      <a:endParaRPr lang="en-US" sz="1100"/>
                    </a:p>
                    <a:p>
                      <a:pPr marL="0" lvl="0" indent="0" algn="ctr">
                        <a:lnSpc>
                          <a:spcPts val="2705"/>
                        </a:lnSpc>
                        <a:spcBef>
                          <a:spcPct val="0"/>
                        </a:spcBef>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05"/>
                        </a:lnSpc>
                        <a:defRPr/>
                      </a:pPr>
                      <a:r>
                        <a:rPr lang="en-US" sz="1932">
                          <a:solidFill>
                            <a:srgbClr val="000000"/>
                          </a:solidFill>
                          <a:latin typeface="Dosis"/>
                          <a:ea typeface="Dosis"/>
                          <a:cs typeface="Dosis"/>
                          <a:sym typeface="Dosis"/>
                        </a:rPr>
                        <a:t>TF-IDF = 82.79%,</a:t>
                      </a:r>
                      <a:endParaRPr lang="en-US" sz="1100"/>
                    </a:p>
                    <a:p>
                      <a:pPr algn="ctr">
                        <a:lnSpc>
                          <a:spcPts val="2705"/>
                        </a:lnSpc>
                      </a:pPr>
                      <a:r>
                        <a:rPr lang="en-US" sz="1932">
                          <a:solidFill>
                            <a:srgbClr val="000000"/>
                          </a:solidFill>
                          <a:latin typeface="Dosis"/>
                          <a:ea typeface="Dosis"/>
                          <a:cs typeface="Dosis"/>
                          <a:sym typeface="Dosis"/>
                        </a:rPr>
                        <a:t>word2vec = 88.03%</a:t>
                      </a:r>
                    </a:p>
                    <a:p>
                      <a:pPr marL="0" lvl="0" indent="0" algn="ctr">
                        <a:lnSpc>
                          <a:spcPts val="2705"/>
                        </a:lnSpc>
                        <a:spcBef>
                          <a:spcPct val="0"/>
                        </a:spcBef>
                      </a:pPr>
                      <a:r>
                        <a:rPr lang="en-US" sz="1932">
                          <a:solidFill>
                            <a:srgbClr val="000000"/>
                          </a:solidFill>
                          <a:latin typeface="Dosis"/>
                          <a:ea typeface="Dosis"/>
                          <a:cs typeface="Dosis"/>
                          <a:sym typeface="Dosis"/>
                        </a:rPr>
                        <a:t>AraBERT = 67.583%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73695">
                <a:tc>
                  <a:txBody>
                    <a:bodyPr/>
                    <a:lstStyle/>
                    <a:p>
                      <a:pPr marL="0" lvl="0" indent="0" algn="ctr">
                        <a:lnSpc>
                          <a:spcPts val="2705"/>
                        </a:lnSpc>
                        <a:spcBef>
                          <a:spcPct val="0"/>
                        </a:spcBef>
                        <a:defRPr/>
                      </a:pPr>
                      <a:r>
                        <a:rPr lang="en-US" sz="1932" b="1">
                          <a:solidFill>
                            <a:srgbClr val="000000"/>
                          </a:solidFill>
                          <a:latin typeface="Dosis Bold"/>
                          <a:ea typeface="Dosis Bold"/>
                          <a:cs typeface="Dosis Bold"/>
                          <a:sym typeface="Dosis Bo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705"/>
                        </a:lnSpc>
                        <a:spcBef>
                          <a:spcPct val="0"/>
                        </a:spcBef>
                        <a:defRPr/>
                      </a:pPr>
                      <a:r>
                        <a:rPr lang="en-US" sz="1932">
                          <a:solidFill>
                            <a:srgbClr val="000000"/>
                          </a:solidFill>
                          <a:latin typeface="Dosis"/>
                          <a:ea typeface="Dosis"/>
                          <a:cs typeface="Dosis"/>
                          <a:sym typeface="Dosis"/>
                        </a:rPr>
                        <a:t>Hussein Mozannar, Karl El Hajal, Elie Maamary, and Hazem Hajj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705"/>
                        </a:lnSpc>
                        <a:spcBef>
                          <a:spcPct val="0"/>
                        </a:spcBef>
                        <a:defRPr/>
                      </a:pPr>
                      <a:r>
                        <a:rPr lang="en-US" sz="1932">
                          <a:solidFill>
                            <a:srgbClr val="000000"/>
                          </a:solidFill>
                          <a:latin typeface="Dosis"/>
                          <a:ea typeface="Dosis"/>
                          <a:cs typeface="Dosis"/>
                          <a:sym typeface="Dosis"/>
                        </a:rPr>
                        <a:t>(2019)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05"/>
                        </a:lnSpc>
                        <a:defRPr/>
                      </a:pPr>
                      <a:r>
                        <a:rPr lang="en-US" sz="1932">
                          <a:solidFill>
                            <a:srgbClr val="000000"/>
                          </a:solidFill>
                          <a:latin typeface="Dosis"/>
                          <a:ea typeface="Dosis"/>
                          <a:cs typeface="Dosis"/>
                          <a:sym typeface="Dosis"/>
                        </a:rPr>
                        <a:t>TF-IDF Retriever,</a:t>
                      </a:r>
                      <a:endParaRPr lang="en-US" sz="1100"/>
                    </a:p>
                    <a:p>
                      <a:pPr marL="0" lvl="0" indent="0" algn="ctr">
                        <a:lnSpc>
                          <a:spcPts val="2705"/>
                        </a:lnSpc>
                        <a:spcBef>
                          <a:spcPct val="0"/>
                        </a:spcBef>
                      </a:pPr>
                      <a:r>
                        <a:rPr lang="en-US" sz="1932">
                          <a:solidFill>
                            <a:srgbClr val="000000"/>
                          </a:solidFill>
                          <a:latin typeface="Dosis"/>
                          <a:ea typeface="Dosis"/>
                          <a:cs typeface="Dosis"/>
                          <a:sym typeface="Dosis"/>
                        </a:rPr>
                        <a:t>BERT-based Reader:</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05"/>
                        </a:lnSpc>
                        <a:defRPr/>
                      </a:pPr>
                      <a:r>
                        <a:rPr lang="en-US" sz="1932">
                          <a:solidFill>
                            <a:srgbClr val="000000"/>
                          </a:solidFill>
                          <a:latin typeface="Dosis"/>
                          <a:ea typeface="Dosis"/>
                          <a:cs typeface="Dosis"/>
                          <a:sym typeface="Dosis"/>
                        </a:rPr>
                        <a:t>Arabic Reading Comprehension Dataset (ARCD),</a:t>
                      </a:r>
                      <a:endParaRPr lang="en-US" sz="1100"/>
                    </a:p>
                    <a:p>
                      <a:pPr marL="0" lvl="0" indent="0" algn="ctr">
                        <a:lnSpc>
                          <a:spcPts val="2705"/>
                        </a:lnSpc>
                        <a:spcBef>
                          <a:spcPct val="0"/>
                        </a:spcBef>
                      </a:pPr>
                      <a:r>
                        <a:rPr lang="en-US" sz="1932">
                          <a:solidFill>
                            <a:srgbClr val="000000"/>
                          </a:solidFill>
                          <a:latin typeface="Dosis"/>
                          <a:ea typeface="Dosis"/>
                          <a:cs typeface="Dosis"/>
                          <a:sym typeface="Dosis"/>
                        </a:rPr>
                        <a:t>Arabic-SQuAD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05"/>
                        </a:lnSpc>
                        <a:defRPr/>
                      </a:pPr>
                      <a:r>
                        <a:rPr lang="en-US" sz="1932">
                          <a:solidFill>
                            <a:srgbClr val="000000"/>
                          </a:solidFill>
                          <a:latin typeface="Dosis"/>
                          <a:ea typeface="Dosis"/>
                          <a:cs typeface="Dosis"/>
                          <a:sym typeface="Dosis"/>
                        </a:rPr>
                        <a:t> BERT = 61.3 %F1 score on ARCD,</a:t>
                      </a:r>
                      <a:endParaRPr lang="en-US" sz="1100"/>
                    </a:p>
                    <a:p>
                      <a:pPr marL="0" lvl="0" indent="0" algn="ctr">
                        <a:lnSpc>
                          <a:spcPts val="2705"/>
                        </a:lnSpc>
                        <a:spcBef>
                          <a:spcPct val="0"/>
                        </a:spcBef>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66606">
                <a:tc>
                  <a:txBody>
                    <a:bodyPr/>
                    <a:lstStyle/>
                    <a:p>
                      <a:pPr marL="0" lvl="0" indent="0" algn="ctr">
                        <a:lnSpc>
                          <a:spcPts val="2705"/>
                        </a:lnSpc>
                        <a:spcBef>
                          <a:spcPct val="0"/>
                        </a:spcBef>
                        <a:defRPr/>
                      </a:pPr>
                      <a:r>
                        <a:rPr lang="en-US" sz="1932" b="1">
                          <a:solidFill>
                            <a:srgbClr val="000000"/>
                          </a:solidFill>
                          <a:latin typeface="Dosis Bold"/>
                          <a:ea typeface="Dosis Bold"/>
                          <a:cs typeface="Dosis Bold"/>
                          <a:sym typeface="Dosis Bo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05"/>
                        </a:lnSpc>
                        <a:defRPr/>
                      </a:pPr>
                      <a:r>
                        <a:rPr lang="en-US" sz="1932">
                          <a:solidFill>
                            <a:srgbClr val="000000"/>
                          </a:solidFill>
                          <a:latin typeface="Dosis"/>
                          <a:ea typeface="Dosis"/>
                          <a:cs typeface="Dosis"/>
                          <a:sym typeface="Dosis"/>
                        </a:rPr>
                        <a:t> Manal Alamir,</a:t>
                      </a:r>
                      <a:endParaRPr lang="en-US" sz="1100"/>
                    </a:p>
                    <a:p>
                      <a:pPr algn="ctr">
                        <a:lnSpc>
                          <a:spcPts val="2705"/>
                        </a:lnSpc>
                      </a:pPr>
                      <a:r>
                        <a:rPr lang="en-US" sz="1932">
                          <a:solidFill>
                            <a:srgbClr val="000000"/>
                          </a:solidFill>
                          <a:latin typeface="Dosis"/>
                          <a:ea typeface="Dosis"/>
                          <a:cs typeface="Dosis"/>
                          <a:sym typeface="Dosis"/>
                        </a:rPr>
                        <a:t>Sadeem Alharth,</a:t>
                      </a:r>
                    </a:p>
                    <a:p>
                      <a:pPr algn="ctr">
                        <a:lnSpc>
                          <a:spcPts val="2705"/>
                        </a:lnSpc>
                      </a:pPr>
                      <a:r>
                        <a:rPr lang="en-US" sz="1932">
                          <a:solidFill>
                            <a:srgbClr val="000000"/>
                          </a:solidFill>
                          <a:latin typeface="Dosis"/>
                          <a:ea typeface="Dosis"/>
                          <a:cs typeface="Dosis"/>
                          <a:sym typeface="Dosis"/>
                        </a:rPr>
                        <a:t>Shahad Alqurashi</a:t>
                      </a:r>
                    </a:p>
                    <a:p>
                      <a:pPr marL="0" lvl="0" indent="0" algn="ctr">
                        <a:lnSpc>
                          <a:spcPts val="2705"/>
                        </a:lnSpc>
                        <a:spcBef>
                          <a:spcPct val="0"/>
                        </a:spcBef>
                      </a:pPr>
                      <a:r>
                        <a:rPr lang="en-US" sz="1932">
                          <a:solidFill>
                            <a:srgbClr val="000000"/>
                          </a:solidFill>
                          <a:latin typeface="Dosis"/>
                          <a:ea typeface="Dosis"/>
                          <a:cs typeface="Dosis"/>
                          <a:sym typeface="Dosis"/>
                        </a:rPr>
                        <a:t>Tahani Alqurashi</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705"/>
                        </a:lnSpc>
                        <a:spcBef>
                          <a:spcPct val="0"/>
                        </a:spcBef>
                        <a:defRPr/>
                      </a:pPr>
                      <a:r>
                        <a:rPr lang="en-US" sz="1932">
                          <a:solidFill>
                            <a:srgbClr val="000000"/>
                          </a:solidFill>
                          <a:latin typeface="Dosis"/>
                          <a:ea typeface="Dosis"/>
                          <a:cs typeface="Dosis"/>
                          <a:sym typeface="Dosis"/>
                        </a:rPr>
                        <a:t>2021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05"/>
                        </a:lnSpc>
                        <a:defRPr/>
                      </a:pPr>
                      <a:r>
                        <a:rPr lang="en-US" sz="1932">
                          <a:solidFill>
                            <a:srgbClr val="000000"/>
                          </a:solidFill>
                          <a:latin typeface="Dosis"/>
                          <a:ea typeface="Dosis"/>
                          <a:cs typeface="Dosis"/>
                          <a:sym typeface="Dosis"/>
                        </a:rPr>
                        <a:t>TF-IDF,</a:t>
                      </a:r>
                      <a:endParaRPr lang="en-US" sz="1100"/>
                    </a:p>
                    <a:p>
                      <a:pPr marL="0" lvl="0" indent="0" algn="ctr">
                        <a:lnSpc>
                          <a:spcPts val="2705"/>
                        </a:lnSpc>
                        <a:spcBef>
                          <a:spcPct val="0"/>
                        </a:spcBef>
                      </a:pPr>
                      <a:r>
                        <a:rPr lang="en-US" sz="1932">
                          <a:solidFill>
                            <a:srgbClr val="000000"/>
                          </a:solidFill>
                          <a:latin typeface="Dosis"/>
                          <a:ea typeface="Dosis"/>
                          <a:cs typeface="Dosis"/>
                          <a:sym typeface="Dosis"/>
                        </a:rPr>
                        <a:t>Cosine Similarity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ctr">
                        <a:lnSpc>
                          <a:spcPts val="2705"/>
                        </a:lnSpc>
                        <a:spcBef>
                          <a:spcPct val="0"/>
                        </a:spcBef>
                        <a:defRPr/>
                      </a:pPr>
                      <a:r>
                        <a:rPr lang="en-US" sz="1932">
                          <a:solidFill>
                            <a:srgbClr val="000000"/>
                          </a:solidFill>
                          <a:latin typeface="Dosis"/>
                          <a:ea typeface="Dosis"/>
                          <a:cs typeface="Dosis"/>
                          <a:sym typeface="Dosis"/>
                        </a:rPr>
                        <a:t> labor law dataset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05"/>
                        </a:lnSpc>
                        <a:defRPr/>
                      </a:pPr>
                      <a:r>
                        <a:rPr lang="en-US" sz="1932">
                          <a:solidFill>
                            <a:srgbClr val="000000"/>
                          </a:solidFill>
                          <a:latin typeface="Dosis"/>
                          <a:ea typeface="Dosis"/>
                          <a:cs typeface="Dosis"/>
                          <a:sym typeface="Dosis"/>
                        </a:rPr>
                        <a:t>ROUGE-1 (unigrams): Averaged around 0.6,</a:t>
                      </a:r>
                      <a:endParaRPr lang="en-US" sz="1100"/>
                    </a:p>
                    <a:p>
                      <a:pPr algn="ctr">
                        <a:lnSpc>
                          <a:spcPts val="2705"/>
                        </a:lnSpc>
                      </a:pPr>
                      <a:r>
                        <a:rPr lang="en-US" sz="1932">
                          <a:solidFill>
                            <a:srgbClr val="000000"/>
                          </a:solidFill>
                          <a:latin typeface="Dosis"/>
                          <a:ea typeface="Dosis"/>
                          <a:cs typeface="Dosis"/>
                          <a:sym typeface="Dosis"/>
                        </a:rPr>
                        <a:t>ROUGE-2 (bigrams): Scored above 0.3</a:t>
                      </a:r>
                    </a:p>
                    <a:p>
                      <a:pPr marL="0" lvl="0" indent="0" algn="ctr">
                        <a:lnSpc>
                          <a:spcPts val="2705"/>
                        </a:lnSpc>
                        <a:spcBef>
                          <a:spcPct val="0"/>
                        </a:spcBef>
                      </a:pPr>
                      <a:endParaRPr lang="en-US" sz="1932">
                        <a:solidFill>
                          <a:srgbClr val="000000"/>
                        </a:solidFill>
                        <a:latin typeface="Dosis"/>
                        <a:ea typeface="Dosis"/>
                        <a:cs typeface="Dosis"/>
                        <a:sym typeface="Dosis"/>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TextBox 4"/>
          <p:cNvSpPr txBox="1"/>
          <p:nvPr/>
        </p:nvSpPr>
        <p:spPr>
          <a:xfrm>
            <a:off x="849129" y="271700"/>
            <a:ext cx="8894674" cy="1086934"/>
          </a:xfrm>
          <a:prstGeom prst="rect">
            <a:avLst/>
          </a:prstGeom>
        </p:spPr>
        <p:txBody>
          <a:bodyPr lIns="0" tIns="0" rIns="0" bIns="0" rtlCol="0" anchor="t">
            <a:spAutoFit/>
          </a:bodyPr>
          <a:lstStyle/>
          <a:p>
            <a:pPr marL="0" lvl="0" indent="0" algn="l">
              <a:lnSpc>
                <a:spcPts val="8865"/>
              </a:lnSpc>
              <a:spcBef>
                <a:spcPct val="0"/>
              </a:spcBef>
            </a:pPr>
            <a:r>
              <a:rPr lang="en-US" sz="6332">
                <a:solidFill>
                  <a:srgbClr val="01070A"/>
                </a:solidFill>
                <a:latin typeface="Carelia"/>
                <a:ea typeface="Carelia"/>
                <a:cs typeface="Carelia"/>
                <a:sym typeface="Carelia"/>
              </a:rPr>
              <a:t>Survey</a:t>
            </a:r>
          </a:p>
        </p:txBody>
      </p:sp>
      <p:sp>
        <p:nvSpPr>
          <p:cNvPr id="5" name="AutoShape 5"/>
          <p:cNvSpPr/>
          <p:nvPr/>
        </p:nvSpPr>
        <p:spPr>
          <a:xfrm>
            <a:off x="849129" y="1358634"/>
            <a:ext cx="4447337" cy="0"/>
          </a:xfrm>
          <a:prstGeom prst="line">
            <a:avLst/>
          </a:prstGeom>
          <a:ln w="38100" cap="flat">
            <a:solidFill>
              <a:srgbClr val="000000"/>
            </a:solidFill>
            <a:prstDash val="solid"/>
            <a:headEnd type="oval" w="lg" len="lg"/>
            <a:tailEnd type="oval" w="lg" len="lg"/>
          </a:ln>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44919"/>
            <a:ext cx="12818799" cy="1596465"/>
          </a:xfrm>
          <a:prstGeom prst="rect">
            <a:avLst/>
          </a:prstGeom>
        </p:spPr>
        <p:txBody>
          <a:bodyPr lIns="0" tIns="0" rIns="0" bIns="0" rtlCol="0" anchor="t">
            <a:spAutoFit/>
          </a:bodyPr>
          <a:lstStyle/>
          <a:p>
            <a:pPr marL="0" lvl="0" indent="0" algn="ctr">
              <a:lnSpc>
                <a:spcPts val="13037"/>
              </a:lnSpc>
              <a:spcBef>
                <a:spcPct val="0"/>
              </a:spcBef>
            </a:pPr>
            <a:r>
              <a:rPr lang="en-US" sz="9312">
                <a:solidFill>
                  <a:srgbClr val="01070A"/>
                </a:solidFill>
                <a:latin typeface="Carelia"/>
                <a:ea typeface="Carelia"/>
                <a:cs typeface="Carelia"/>
                <a:sym typeface="Carelia"/>
              </a:rPr>
              <a:t>Dataset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849129" y="271700"/>
            <a:ext cx="8894674"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1070A"/>
                </a:solidFill>
                <a:latin typeface="Carelia"/>
                <a:ea typeface="Carelia"/>
                <a:cs typeface="Carelia"/>
                <a:sym typeface="Carelia"/>
              </a:rPr>
              <a:t>Abjjad Arabic books:</a:t>
            </a:r>
          </a:p>
        </p:txBody>
      </p:sp>
      <p:sp>
        <p:nvSpPr>
          <p:cNvPr id="4" name="AutoShape 4"/>
          <p:cNvSpPr/>
          <p:nvPr/>
        </p:nvSpPr>
        <p:spPr>
          <a:xfrm>
            <a:off x="849129" y="1358634"/>
            <a:ext cx="8567066" cy="0"/>
          </a:xfrm>
          <a:prstGeom prst="line">
            <a:avLst/>
          </a:prstGeom>
          <a:ln w="38100" cap="flat">
            <a:solidFill>
              <a:srgbClr val="000000"/>
            </a:solidFill>
            <a:prstDash val="solid"/>
            <a:headEnd type="oval" w="lg" len="lg"/>
            <a:tailEnd type="oval" w="lg" len="lg"/>
          </a:ln>
        </p:spPr>
        <p:txBody>
          <a:bodyPr/>
          <a:lstStyle/>
          <a:p>
            <a:endParaRPr lang="en-US"/>
          </a:p>
        </p:txBody>
      </p:sp>
      <p:sp>
        <p:nvSpPr>
          <p:cNvPr id="5" name="TextBox 5"/>
          <p:cNvSpPr txBox="1"/>
          <p:nvPr/>
        </p:nvSpPr>
        <p:spPr>
          <a:xfrm>
            <a:off x="849129" y="1947894"/>
            <a:ext cx="16410171" cy="4666704"/>
          </a:xfrm>
          <a:prstGeom prst="rect">
            <a:avLst/>
          </a:prstGeom>
        </p:spPr>
        <p:txBody>
          <a:bodyPr lIns="0" tIns="0" rIns="0" bIns="0" rtlCol="0" anchor="t">
            <a:spAutoFit/>
          </a:bodyPr>
          <a:lstStyle/>
          <a:p>
            <a:pPr algn="l">
              <a:lnSpc>
                <a:spcPts val="7531"/>
              </a:lnSpc>
            </a:pPr>
            <a:r>
              <a:rPr lang="en-US" sz="3710">
                <a:solidFill>
                  <a:srgbClr val="01070A"/>
                </a:solidFill>
                <a:latin typeface="DM Sans"/>
                <a:ea typeface="DM Sans"/>
                <a:cs typeface="DM Sans"/>
                <a:sym typeface="DM Sans"/>
              </a:rPr>
              <a:t>We compiled a large, custom Arabic book dataset comprising approximately </a:t>
            </a:r>
            <a:r>
              <a:rPr lang="en-US" sz="3710" b="1" u="sng">
                <a:solidFill>
                  <a:srgbClr val="01070A"/>
                </a:solidFill>
                <a:latin typeface="DM Sans Bold"/>
                <a:ea typeface="DM Sans Bold"/>
                <a:cs typeface="DM Sans Bold"/>
                <a:sym typeface="DM Sans Bold"/>
              </a:rPr>
              <a:t>31,000 books</a:t>
            </a:r>
            <a:r>
              <a:rPr lang="en-US" sz="3710">
                <a:solidFill>
                  <a:srgbClr val="01070A"/>
                </a:solidFill>
                <a:latin typeface="DM Sans"/>
                <a:ea typeface="DM Sans"/>
                <a:cs typeface="DM Sans"/>
                <a:sym typeface="DM Sans"/>
              </a:rPr>
              <a:t>, each accompanied by detailed textual descriptions. This dataset served as the foundation for our Arabic Book Search Engine and was specifically curated to support the Natural Language Processing (NLP) techniques employed in the project.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849129" y="271700"/>
            <a:ext cx="8894674" cy="1094740"/>
          </a:xfrm>
          <a:prstGeom prst="rect">
            <a:avLst/>
          </a:prstGeom>
        </p:spPr>
        <p:txBody>
          <a:bodyPr lIns="0" tIns="0" rIns="0" bIns="0" rtlCol="0" anchor="t">
            <a:spAutoFit/>
          </a:bodyPr>
          <a:lstStyle/>
          <a:p>
            <a:pPr marL="0" lvl="0" indent="0" algn="l">
              <a:lnSpc>
                <a:spcPts val="8959"/>
              </a:lnSpc>
              <a:spcBef>
                <a:spcPct val="0"/>
              </a:spcBef>
            </a:pPr>
            <a:r>
              <a:rPr lang="en-US" sz="6399">
                <a:solidFill>
                  <a:srgbClr val="01070A"/>
                </a:solidFill>
                <a:latin typeface="Carelia"/>
                <a:ea typeface="Carelia"/>
                <a:cs typeface="Carelia"/>
                <a:sym typeface="Carelia"/>
              </a:rPr>
              <a:t>Sample:</a:t>
            </a:r>
          </a:p>
        </p:txBody>
      </p:sp>
      <p:sp>
        <p:nvSpPr>
          <p:cNvPr id="4" name="AutoShape 4"/>
          <p:cNvSpPr/>
          <p:nvPr/>
        </p:nvSpPr>
        <p:spPr>
          <a:xfrm>
            <a:off x="849129" y="1358634"/>
            <a:ext cx="3280499" cy="0"/>
          </a:xfrm>
          <a:prstGeom prst="line">
            <a:avLst/>
          </a:prstGeom>
          <a:ln w="38100" cap="flat">
            <a:solidFill>
              <a:srgbClr val="000000"/>
            </a:solidFill>
            <a:prstDash val="solid"/>
            <a:headEnd type="oval" w="lg" len="lg"/>
            <a:tailEnd type="oval" w="lg" len="lg"/>
          </a:ln>
        </p:spPr>
        <p:txBody>
          <a:bodyPr/>
          <a:lstStyle/>
          <a:p>
            <a:endParaRPr lang="en-US"/>
          </a:p>
        </p:txBody>
      </p:sp>
      <p:sp>
        <p:nvSpPr>
          <p:cNvPr id="5" name="Freeform 5"/>
          <p:cNvSpPr/>
          <p:nvPr/>
        </p:nvSpPr>
        <p:spPr>
          <a:xfrm>
            <a:off x="419832" y="1846659"/>
            <a:ext cx="17780752" cy="7223430"/>
          </a:xfrm>
          <a:custGeom>
            <a:avLst/>
            <a:gdLst/>
            <a:ahLst/>
            <a:cxnLst/>
            <a:rect l="l" t="t" r="r" b="b"/>
            <a:pathLst>
              <a:path w="17780752" h="7223430">
                <a:moveTo>
                  <a:pt x="0" y="0"/>
                </a:moveTo>
                <a:lnTo>
                  <a:pt x="17780752" y="0"/>
                </a:lnTo>
                <a:lnTo>
                  <a:pt x="17780752" y="7223431"/>
                </a:lnTo>
                <a:lnTo>
                  <a:pt x="0" y="7223431"/>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83019"/>
            <a:ext cx="12818799" cy="1302060"/>
          </a:xfrm>
          <a:prstGeom prst="rect">
            <a:avLst/>
          </a:prstGeom>
        </p:spPr>
        <p:txBody>
          <a:bodyPr lIns="0" tIns="0" rIns="0" bIns="0" rtlCol="0" anchor="t">
            <a:spAutoFit/>
          </a:bodyPr>
          <a:lstStyle/>
          <a:p>
            <a:pPr marL="0" lvl="0" indent="0" algn="ctr">
              <a:lnSpc>
                <a:spcPts val="10657"/>
              </a:lnSpc>
              <a:spcBef>
                <a:spcPct val="0"/>
              </a:spcBef>
            </a:pPr>
            <a:r>
              <a:rPr lang="en-US" sz="7612">
                <a:solidFill>
                  <a:srgbClr val="01070A"/>
                </a:solidFill>
                <a:latin typeface="Carelia"/>
                <a:ea typeface="Carelia"/>
                <a:cs typeface="Carelia"/>
                <a:sym typeface="Carelia"/>
              </a:rPr>
              <a:t>System Architecture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68506"/>
            <a:ext cx="18288000" cy="9018494"/>
          </a:xfrm>
          <a:custGeom>
            <a:avLst/>
            <a:gdLst/>
            <a:ahLst/>
            <a:cxnLst/>
            <a:rect l="l" t="t" r="r" b="b"/>
            <a:pathLst>
              <a:path w="18288000" h="9018494">
                <a:moveTo>
                  <a:pt x="0" y="0"/>
                </a:moveTo>
                <a:lnTo>
                  <a:pt x="18288000" y="0"/>
                </a:lnTo>
                <a:lnTo>
                  <a:pt x="18288000" y="9018494"/>
                </a:lnTo>
                <a:lnTo>
                  <a:pt x="0" y="9018494"/>
                </a:lnTo>
                <a:lnTo>
                  <a:pt x="0" y="0"/>
                </a:lnTo>
                <a:close/>
              </a:path>
            </a:pathLst>
          </a:custGeom>
          <a:blipFill>
            <a:blip r:embed="rId2"/>
            <a:stretch>
              <a:fillRect l="-2230" t="-2674" r="-838"/>
            </a:stretch>
          </a:blipFill>
        </p:spPr>
        <p:txBody>
          <a:bodyPr/>
          <a:lstStyle/>
          <a:p>
            <a:endParaRPr lang="en-US"/>
          </a:p>
        </p:txBody>
      </p:sp>
      <p:sp>
        <p:nvSpPr>
          <p:cNvPr id="3" name="TextBox 3"/>
          <p:cNvSpPr txBox="1"/>
          <p:nvPr/>
        </p:nvSpPr>
        <p:spPr>
          <a:xfrm>
            <a:off x="0" y="421569"/>
            <a:ext cx="8114001" cy="846938"/>
          </a:xfrm>
          <a:prstGeom prst="rect">
            <a:avLst/>
          </a:prstGeom>
        </p:spPr>
        <p:txBody>
          <a:bodyPr lIns="0" tIns="0" rIns="0" bIns="0" rtlCol="0" anchor="t">
            <a:spAutoFit/>
          </a:bodyPr>
          <a:lstStyle/>
          <a:p>
            <a:pPr marL="0" lvl="0" indent="0" algn="ctr">
              <a:lnSpc>
                <a:spcPts val="6974"/>
              </a:lnSpc>
              <a:spcBef>
                <a:spcPct val="0"/>
              </a:spcBef>
            </a:pPr>
            <a:r>
              <a:rPr lang="en-US" sz="4981">
                <a:solidFill>
                  <a:srgbClr val="01070A"/>
                </a:solidFill>
                <a:latin typeface="Carelia"/>
                <a:ea typeface="Carelia"/>
                <a:cs typeface="Carelia"/>
                <a:sym typeface="Carelia"/>
              </a:rPr>
              <a:t>System Architecture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622403" y="-589740"/>
            <a:ext cx="9048214" cy="12247451"/>
            <a:chOff x="0" y="0"/>
            <a:chExt cx="2383069" cy="3225666"/>
          </a:xfrm>
        </p:grpSpPr>
        <p:sp>
          <p:nvSpPr>
            <p:cNvPr id="4" name="Freeform 4"/>
            <p:cNvSpPr/>
            <p:nvPr/>
          </p:nvSpPr>
          <p:spPr>
            <a:xfrm>
              <a:off x="0" y="0"/>
              <a:ext cx="2383069" cy="3225666"/>
            </a:xfrm>
            <a:custGeom>
              <a:avLst/>
              <a:gdLst/>
              <a:ahLst/>
              <a:cxnLst/>
              <a:rect l="l" t="t" r="r" b="b"/>
              <a:pathLst>
                <a:path w="2383069" h="3225666">
                  <a:moveTo>
                    <a:pt x="0" y="0"/>
                  </a:moveTo>
                  <a:lnTo>
                    <a:pt x="2383069" y="0"/>
                  </a:lnTo>
                  <a:lnTo>
                    <a:pt x="2383069" y="3225666"/>
                  </a:lnTo>
                  <a:lnTo>
                    <a:pt x="0" y="3225666"/>
                  </a:lnTo>
                  <a:close/>
                </a:path>
              </a:pathLst>
            </a:custGeom>
            <a:solidFill>
              <a:srgbClr val="FFFFFF"/>
            </a:solidFill>
            <a:ln w="38100" cap="sq">
              <a:solidFill>
                <a:srgbClr val="000000"/>
              </a:solidFill>
              <a:prstDash val="solid"/>
              <a:miter/>
            </a:ln>
          </p:spPr>
          <p:txBody>
            <a:bodyPr/>
            <a:lstStyle/>
            <a:p>
              <a:endParaRPr lang="en-US"/>
            </a:p>
          </p:txBody>
        </p:sp>
        <p:sp>
          <p:nvSpPr>
            <p:cNvPr id="5" name="TextBox 5"/>
            <p:cNvSpPr txBox="1"/>
            <p:nvPr/>
          </p:nvSpPr>
          <p:spPr>
            <a:xfrm>
              <a:off x="0" y="-47625"/>
              <a:ext cx="2383069" cy="3273291"/>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flipH="1">
            <a:off x="11878576" y="5210885"/>
            <a:ext cx="5565196" cy="4047415"/>
          </a:xfrm>
          <a:custGeom>
            <a:avLst/>
            <a:gdLst/>
            <a:ahLst/>
            <a:cxnLst/>
            <a:rect l="l" t="t" r="r" b="b"/>
            <a:pathLst>
              <a:path w="5565196" h="4047415">
                <a:moveTo>
                  <a:pt x="5565195" y="0"/>
                </a:moveTo>
                <a:lnTo>
                  <a:pt x="0" y="0"/>
                </a:lnTo>
                <a:lnTo>
                  <a:pt x="0" y="4047415"/>
                </a:lnTo>
                <a:lnTo>
                  <a:pt x="5565195" y="4047415"/>
                </a:lnTo>
                <a:lnTo>
                  <a:pt x="556519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3344467" y="365297"/>
            <a:ext cx="8291350" cy="1193457"/>
          </a:xfrm>
          <a:prstGeom prst="rect">
            <a:avLst/>
          </a:prstGeom>
        </p:spPr>
        <p:txBody>
          <a:bodyPr lIns="0" tIns="0" rIns="0" bIns="0" rtlCol="0" anchor="t">
            <a:spAutoFit/>
          </a:bodyPr>
          <a:lstStyle/>
          <a:p>
            <a:pPr marL="0" lvl="0" indent="0" algn="ctr">
              <a:lnSpc>
                <a:spcPts val="9764"/>
              </a:lnSpc>
              <a:spcBef>
                <a:spcPct val="0"/>
              </a:spcBef>
            </a:pPr>
            <a:r>
              <a:rPr lang="en-US" sz="6974">
                <a:solidFill>
                  <a:srgbClr val="01070A"/>
                </a:solidFill>
                <a:latin typeface="Carelia"/>
                <a:ea typeface="Carelia"/>
                <a:cs typeface="Carelia"/>
                <a:sym typeface="Carelia"/>
              </a:rPr>
              <a:t>About us</a:t>
            </a:r>
          </a:p>
        </p:txBody>
      </p:sp>
      <p:sp>
        <p:nvSpPr>
          <p:cNvPr id="8" name="TextBox 8"/>
          <p:cNvSpPr txBox="1"/>
          <p:nvPr/>
        </p:nvSpPr>
        <p:spPr>
          <a:xfrm>
            <a:off x="4741052" y="2100710"/>
            <a:ext cx="7137524" cy="5431720"/>
          </a:xfrm>
          <a:prstGeom prst="rect">
            <a:avLst/>
          </a:prstGeom>
        </p:spPr>
        <p:txBody>
          <a:bodyPr lIns="0" tIns="0" rIns="0" bIns="0" rtlCol="0" anchor="t">
            <a:spAutoFit/>
          </a:bodyPr>
          <a:lstStyle/>
          <a:p>
            <a:pPr marL="950553" lvl="1" indent="-475277" algn="l">
              <a:lnSpc>
                <a:spcPts val="6163"/>
              </a:lnSpc>
              <a:buFont typeface="Arial"/>
              <a:buChar char="•"/>
            </a:pPr>
            <a:r>
              <a:rPr lang="en-US" sz="4402">
                <a:solidFill>
                  <a:srgbClr val="01070A"/>
                </a:solidFill>
                <a:latin typeface="Dosis"/>
                <a:ea typeface="Dosis"/>
                <a:cs typeface="Dosis"/>
                <a:sym typeface="Dosis"/>
              </a:rPr>
              <a:t>Mohamed Ahmed</a:t>
            </a:r>
          </a:p>
          <a:p>
            <a:pPr marL="950553" lvl="1" indent="-475277" algn="l">
              <a:lnSpc>
                <a:spcPts val="6163"/>
              </a:lnSpc>
              <a:buFont typeface="Arial"/>
              <a:buChar char="•"/>
            </a:pPr>
            <a:r>
              <a:rPr lang="en-US" sz="4402">
                <a:solidFill>
                  <a:srgbClr val="01070A"/>
                </a:solidFill>
                <a:latin typeface="Dosis"/>
                <a:ea typeface="Dosis"/>
                <a:cs typeface="Dosis"/>
                <a:sym typeface="Dosis"/>
              </a:rPr>
              <a:t>Mohamed Sayed</a:t>
            </a:r>
          </a:p>
          <a:p>
            <a:pPr marL="950553" lvl="1" indent="-475277" algn="l">
              <a:lnSpc>
                <a:spcPts val="6163"/>
              </a:lnSpc>
              <a:buFont typeface="Arial"/>
              <a:buChar char="•"/>
            </a:pPr>
            <a:r>
              <a:rPr lang="en-US" sz="4402">
                <a:solidFill>
                  <a:srgbClr val="01070A"/>
                </a:solidFill>
                <a:latin typeface="Dosis"/>
                <a:ea typeface="Dosis"/>
                <a:cs typeface="Dosis"/>
                <a:sym typeface="Dosis"/>
              </a:rPr>
              <a:t>Yousef Nasser</a:t>
            </a:r>
          </a:p>
          <a:p>
            <a:pPr marL="950553" lvl="1" indent="-475277" algn="l">
              <a:lnSpc>
                <a:spcPts val="6163"/>
              </a:lnSpc>
              <a:buFont typeface="Arial"/>
              <a:buChar char="•"/>
            </a:pPr>
            <a:r>
              <a:rPr lang="en-US" sz="4402">
                <a:solidFill>
                  <a:srgbClr val="01070A"/>
                </a:solidFill>
                <a:latin typeface="Dosis"/>
                <a:ea typeface="Dosis"/>
                <a:cs typeface="Dosis"/>
                <a:sym typeface="Dosis"/>
              </a:rPr>
              <a:t>Mahmoud Mohamed</a:t>
            </a:r>
          </a:p>
          <a:p>
            <a:pPr marL="950553" lvl="1" indent="-475277" algn="l">
              <a:lnSpc>
                <a:spcPts val="6163"/>
              </a:lnSpc>
              <a:buFont typeface="Arial"/>
              <a:buChar char="•"/>
            </a:pPr>
            <a:r>
              <a:rPr lang="en-US" sz="4402">
                <a:solidFill>
                  <a:srgbClr val="01070A"/>
                </a:solidFill>
                <a:latin typeface="Dosis"/>
                <a:ea typeface="Dosis"/>
                <a:cs typeface="Dosis"/>
                <a:sym typeface="Dosis"/>
              </a:rPr>
              <a:t>Keroles Ashraf</a:t>
            </a:r>
          </a:p>
          <a:p>
            <a:pPr marL="950553" lvl="1" indent="-475277" algn="l">
              <a:lnSpc>
                <a:spcPts val="6163"/>
              </a:lnSpc>
              <a:buFont typeface="Arial"/>
              <a:buChar char="•"/>
            </a:pPr>
            <a:r>
              <a:rPr lang="en-US" sz="4402">
                <a:solidFill>
                  <a:srgbClr val="01070A"/>
                </a:solidFill>
                <a:latin typeface="Dosis"/>
                <a:ea typeface="Dosis"/>
                <a:cs typeface="Dosis"/>
                <a:sym typeface="Dosis"/>
              </a:rPr>
              <a:t>Abd Elrahman Awwad</a:t>
            </a:r>
          </a:p>
          <a:p>
            <a:pPr algn="l">
              <a:lnSpc>
                <a:spcPts val="6163"/>
              </a:lnSpc>
            </a:pPr>
            <a:endParaRPr lang="en-US" sz="4402">
              <a:solidFill>
                <a:srgbClr val="01070A"/>
              </a:solidFill>
              <a:latin typeface="Dosis"/>
              <a:ea typeface="Dosis"/>
              <a:cs typeface="Dosis"/>
              <a:sym typeface="Dosis"/>
            </a:endParaRPr>
          </a:p>
        </p:txBody>
      </p:sp>
      <p:sp>
        <p:nvSpPr>
          <p:cNvPr id="9" name="Freeform 9"/>
          <p:cNvSpPr/>
          <p:nvPr/>
        </p:nvSpPr>
        <p:spPr>
          <a:xfrm flipH="1">
            <a:off x="1355002" y="5873946"/>
            <a:ext cx="3190321" cy="3316969"/>
          </a:xfrm>
          <a:custGeom>
            <a:avLst/>
            <a:gdLst/>
            <a:ahLst/>
            <a:cxnLst/>
            <a:rect l="l" t="t" r="r" b="b"/>
            <a:pathLst>
              <a:path w="3190321" h="3316969">
                <a:moveTo>
                  <a:pt x="3190321" y="0"/>
                </a:moveTo>
                <a:lnTo>
                  <a:pt x="0" y="0"/>
                </a:lnTo>
                <a:lnTo>
                  <a:pt x="0" y="3316969"/>
                </a:lnTo>
                <a:lnTo>
                  <a:pt x="3190321" y="3316969"/>
                </a:lnTo>
                <a:lnTo>
                  <a:pt x="319032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AutoShape 3"/>
          <p:cNvSpPr/>
          <p:nvPr/>
        </p:nvSpPr>
        <p:spPr>
          <a:xfrm flipV="1">
            <a:off x="4444888" y="1714823"/>
            <a:ext cx="8310324"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4" name="AutoShape 4"/>
          <p:cNvSpPr/>
          <p:nvPr/>
        </p:nvSpPr>
        <p:spPr>
          <a:xfrm flipH="1" flipV="1">
            <a:off x="4442733" y="8528734"/>
            <a:ext cx="8310324"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5" name="Freeform 5"/>
          <p:cNvSpPr/>
          <p:nvPr/>
        </p:nvSpPr>
        <p:spPr>
          <a:xfrm>
            <a:off x="1082825" y="661852"/>
            <a:ext cx="2550283" cy="2550283"/>
          </a:xfrm>
          <a:custGeom>
            <a:avLst/>
            <a:gdLst/>
            <a:ahLst/>
            <a:cxnLst/>
            <a:rect l="l" t="t" r="r" b="b"/>
            <a:pathLst>
              <a:path w="2550283" h="2550283">
                <a:moveTo>
                  <a:pt x="0" y="0"/>
                </a:moveTo>
                <a:lnTo>
                  <a:pt x="2550283" y="0"/>
                </a:lnTo>
                <a:lnTo>
                  <a:pt x="2550283" y="2550283"/>
                </a:lnTo>
                <a:lnTo>
                  <a:pt x="0" y="25502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AutoShape 6"/>
          <p:cNvSpPr/>
          <p:nvPr/>
        </p:nvSpPr>
        <p:spPr>
          <a:xfrm flipH="1">
            <a:off x="15437857" y="3000118"/>
            <a:ext cx="32668" cy="3961760"/>
          </a:xfrm>
          <a:prstGeom prst="line">
            <a:avLst/>
          </a:prstGeom>
          <a:ln w="38100" cap="flat">
            <a:solidFill>
              <a:srgbClr val="000000"/>
            </a:solidFill>
            <a:prstDash val="solid"/>
            <a:headEnd type="none" w="sm" len="sm"/>
            <a:tailEnd type="arrow" w="med" len="sm"/>
          </a:ln>
        </p:spPr>
        <p:txBody>
          <a:bodyPr/>
          <a:lstStyle/>
          <a:p>
            <a:endParaRPr lang="en-US"/>
          </a:p>
        </p:txBody>
      </p:sp>
      <p:sp>
        <p:nvSpPr>
          <p:cNvPr id="7" name="Freeform 7"/>
          <p:cNvSpPr/>
          <p:nvPr/>
        </p:nvSpPr>
        <p:spPr>
          <a:xfrm>
            <a:off x="13558682" y="390692"/>
            <a:ext cx="3118027" cy="2190414"/>
          </a:xfrm>
          <a:custGeom>
            <a:avLst/>
            <a:gdLst/>
            <a:ahLst/>
            <a:cxnLst/>
            <a:rect l="l" t="t" r="r" b="b"/>
            <a:pathLst>
              <a:path w="3118027" h="2190414">
                <a:moveTo>
                  <a:pt x="0" y="0"/>
                </a:moveTo>
                <a:lnTo>
                  <a:pt x="3118027" y="0"/>
                </a:lnTo>
                <a:lnTo>
                  <a:pt x="3118027" y="2190414"/>
                </a:lnTo>
                <a:lnTo>
                  <a:pt x="0" y="2190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3864953" y="7380892"/>
            <a:ext cx="2669400" cy="2295684"/>
          </a:xfrm>
          <a:custGeom>
            <a:avLst/>
            <a:gdLst/>
            <a:ahLst/>
            <a:cxnLst/>
            <a:rect l="l" t="t" r="r" b="b"/>
            <a:pathLst>
              <a:path w="2669400" h="2295684">
                <a:moveTo>
                  <a:pt x="0" y="0"/>
                </a:moveTo>
                <a:lnTo>
                  <a:pt x="2669400" y="0"/>
                </a:lnTo>
                <a:lnTo>
                  <a:pt x="2669400" y="2295684"/>
                </a:lnTo>
                <a:lnTo>
                  <a:pt x="0" y="22956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13640640" y="1306350"/>
            <a:ext cx="3036069" cy="389424"/>
          </a:xfrm>
          <a:prstGeom prst="rect">
            <a:avLst/>
          </a:prstGeom>
        </p:spPr>
        <p:txBody>
          <a:bodyPr lIns="0" tIns="0" rIns="0" bIns="0" rtlCol="0" anchor="t">
            <a:spAutoFit/>
          </a:bodyPr>
          <a:lstStyle/>
          <a:p>
            <a:pPr algn="ctr">
              <a:lnSpc>
                <a:spcPts val="3210"/>
              </a:lnSpc>
              <a:spcBef>
                <a:spcPct val="0"/>
              </a:spcBef>
            </a:pPr>
            <a:r>
              <a:rPr lang="en-US" sz="2293" b="1">
                <a:solidFill>
                  <a:srgbClr val="01070A"/>
                </a:solidFill>
                <a:latin typeface="Open Sans Bold"/>
                <a:ea typeface="Open Sans Bold"/>
                <a:cs typeface="Open Sans Bold"/>
                <a:sym typeface="Open Sans Bold"/>
              </a:rPr>
              <a:t>TRAINED MODEL</a:t>
            </a:r>
          </a:p>
        </p:txBody>
      </p:sp>
      <p:sp>
        <p:nvSpPr>
          <p:cNvPr id="10" name="TextBox 10"/>
          <p:cNvSpPr txBox="1"/>
          <p:nvPr/>
        </p:nvSpPr>
        <p:spPr>
          <a:xfrm>
            <a:off x="5151100" y="971550"/>
            <a:ext cx="6715720" cy="514349"/>
          </a:xfrm>
          <a:prstGeom prst="rect">
            <a:avLst/>
          </a:prstGeom>
        </p:spPr>
        <p:txBody>
          <a:bodyPr lIns="0" tIns="0" rIns="0" bIns="0" rtlCol="0" anchor="t">
            <a:spAutoFit/>
          </a:bodyPr>
          <a:lstStyle/>
          <a:p>
            <a:pPr algn="ctr">
              <a:lnSpc>
                <a:spcPts val="4200"/>
              </a:lnSpc>
            </a:pPr>
            <a:r>
              <a:rPr lang="en-US" sz="3000" b="1">
                <a:solidFill>
                  <a:srgbClr val="01070A"/>
                </a:solidFill>
                <a:latin typeface="Canva Sans Bold"/>
                <a:ea typeface="Canva Sans Bold"/>
                <a:cs typeface="Canva Sans Bold"/>
                <a:sym typeface="Canva Sans Bold"/>
              </a:rPr>
              <a:t>Get Book Name / Category from app</a:t>
            </a:r>
          </a:p>
        </p:txBody>
      </p:sp>
      <p:sp>
        <p:nvSpPr>
          <p:cNvPr id="11" name="Freeform 11"/>
          <p:cNvSpPr/>
          <p:nvPr/>
        </p:nvSpPr>
        <p:spPr>
          <a:xfrm>
            <a:off x="1028700" y="6961792"/>
            <a:ext cx="2550283" cy="2550283"/>
          </a:xfrm>
          <a:custGeom>
            <a:avLst/>
            <a:gdLst/>
            <a:ahLst/>
            <a:cxnLst/>
            <a:rect l="l" t="t" r="r" b="b"/>
            <a:pathLst>
              <a:path w="2550283" h="2550283">
                <a:moveTo>
                  <a:pt x="0" y="0"/>
                </a:moveTo>
                <a:lnTo>
                  <a:pt x="2550283" y="0"/>
                </a:lnTo>
                <a:lnTo>
                  <a:pt x="2550283" y="2550283"/>
                </a:lnTo>
                <a:lnTo>
                  <a:pt x="0" y="25502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1950747" y="77182"/>
            <a:ext cx="706189" cy="481329"/>
          </a:xfrm>
          <a:prstGeom prst="rect">
            <a:avLst/>
          </a:prstGeom>
        </p:spPr>
        <p:txBody>
          <a:bodyPr lIns="0" tIns="0" rIns="0" bIns="0" rtlCol="0" anchor="t">
            <a:spAutoFit/>
          </a:bodyPr>
          <a:lstStyle/>
          <a:p>
            <a:pPr algn="ctr">
              <a:lnSpc>
                <a:spcPts val="3920"/>
              </a:lnSpc>
            </a:pPr>
            <a:r>
              <a:rPr lang="en-US" sz="2800" b="1">
                <a:solidFill>
                  <a:srgbClr val="01070A"/>
                </a:solidFill>
                <a:latin typeface="Canva Sans Bold"/>
                <a:ea typeface="Canva Sans Bold"/>
                <a:cs typeface="Canva Sans Bold"/>
                <a:sym typeface="Canva Sans Bold"/>
              </a:rPr>
              <a:t>App</a:t>
            </a:r>
          </a:p>
        </p:txBody>
      </p:sp>
      <p:sp>
        <p:nvSpPr>
          <p:cNvPr id="13" name="TextBox 13"/>
          <p:cNvSpPr txBox="1"/>
          <p:nvPr/>
        </p:nvSpPr>
        <p:spPr>
          <a:xfrm>
            <a:off x="11273907" y="4162515"/>
            <a:ext cx="4180284" cy="1046418"/>
          </a:xfrm>
          <a:prstGeom prst="rect">
            <a:avLst/>
          </a:prstGeom>
        </p:spPr>
        <p:txBody>
          <a:bodyPr lIns="0" tIns="0" rIns="0" bIns="0" rtlCol="0" anchor="t">
            <a:spAutoFit/>
          </a:bodyPr>
          <a:lstStyle/>
          <a:p>
            <a:pPr algn="ctr">
              <a:lnSpc>
                <a:spcPts val="4273"/>
              </a:lnSpc>
            </a:pPr>
            <a:r>
              <a:rPr lang="en-US" sz="3052" b="1">
                <a:solidFill>
                  <a:srgbClr val="01070A"/>
                </a:solidFill>
                <a:latin typeface="Canva Sans Bold"/>
                <a:ea typeface="Canva Sans Bold"/>
                <a:cs typeface="Canva Sans Bold"/>
                <a:sym typeface="Canva Sans Bold"/>
              </a:rPr>
              <a:t>Analyze Search query </a:t>
            </a:r>
          </a:p>
          <a:p>
            <a:pPr algn="ctr">
              <a:lnSpc>
                <a:spcPts val="4273"/>
              </a:lnSpc>
            </a:pPr>
            <a:r>
              <a:rPr lang="en-US" sz="3052" b="1">
                <a:solidFill>
                  <a:srgbClr val="01070A"/>
                </a:solidFill>
                <a:latin typeface="Canva Sans Bold"/>
                <a:ea typeface="Canva Sans Bold"/>
                <a:cs typeface="Canva Sans Bold"/>
                <a:sym typeface="Canva Sans Bold"/>
              </a:rPr>
              <a:t>and retrive top 10 </a:t>
            </a:r>
          </a:p>
        </p:txBody>
      </p:sp>
      <p:sp>
        <p:nvSpPr>
          <p:cNvPr id="14" name="TextBox 14"/>
          <p:cNvSpPr txBox="1"/>
          <p:nvPr/>
        </p:nvSpPr>
        <p:spPr>
          <a:xfrm>
            <a:off x="1950747" y="6319980"/>
            <a:ext cx="706189" cy="481329"/>
          </a:xfrm>
          <a:prstGeom prst="rect">
            <a:avLst/>
          </a:prstGeom>
        </p:spPr>
        <p:txBody>
          <a:bodyPr lIns="0" tIns="0" rIns="0" bIns="0" rtlCol="0" anchor="t">
            <a:spAutoFit/>
          </a:bodyPr>
          <a:lstStyle/>
          <a:p>
            <a:pPr algn="ctr">
              <a:lnSpc>
                <a:spcPts val="3920"/>
              </a:lnSpc>
            </a:pPr>
            <a:r>
              <a:rPr lang="en-US" sz="2800" b="1">
                <a:solidFill>
                  <a:srgbClr val="01070A"/>
                </a:solidFill>
                <a:latin typeface="Canva Sans Bold"/>
                <a:ea typeface="Canva Sans Bold"/>
                <a:cs typeface="Canva Sans Bold"/>
                <a:sym typeface="Canva Sans Bold"/>
              </a:rPr>
              <a:t>App</a:t>
            </a:r>
          </a:p>
        </p:txBody>
      </p:sp>
      <p:sp>
        <p:nvSpPr>
          <p:cNvPr id="15" name="TextBox 15"/>
          <p:cNvSpPr txBox="1"/>
          <p:nvPr/>
        </p:nvSpPr>
        <p:spPr>
          <a:xfrm>
            <a:off x="5257214" y="7860531"/>
            <a:ext cx="6503491" cy="389253"/>
          </a:xfrm>
          <a:prstGeom prst="rect">
            <a:avLst/>
          </a:prstGeom>
        </p:spPr>
        <p:txBody>
          <a:bodyPr lIns="0" tIns="0" rIns="0" bIns="0" rtlCol="0" anchor="t">
            <a:spAutoFit/>
          </a:bodyPr>
          <a:lstStyle/>
          <a:p>
            <a:pPr algn="ctr">
              <a:lnSpc>
                <a:spcPts val="3220"/>
              </a:lnSpc>
            </a:pPr>
            <a:r>
              <a:rPr lang="en-US" sz="2300" b="1">
                <a:solidFill>
                  <a:srgbClr val="01070A"/>
                </a:solidFill>
                <a:latin typeface="Canva Sans Bold"/>
                <a:ea typeface="Canva Sans Bold"/>
                <a:cs typeface="Canva Sans Bold"/>
                <a:sym typeface="Canva Sans Bold"/>
              </a:rPr>
              <a:t>Display Result to User and recommendations</a:t>
            </a:r>
            <a:r>
              <a:rPr lang="en-US" sz="2300">
                <a:solidFill>
                  <a:srgbClr val="01070A"/>
                </a:solidFill>
                <a:latin typeface="Canva Sans"/>
                <a:ea typeface="Canva Sans"/>
                <a:cs typeface="Canva Sans"/>
                <a:sym typeface="Canva Sans"/>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83019"/>
            <a:ext cx="12818799" cy="1302060"/>
          </a:xfrm>
          <a:prstGeom prst="rect">
            <a:avLst/>
          </a:prstGeom>
        </p:spPr>
        <p:txBody>
          <a:bodyPr lIns="0" tIns="0" rIns="0" bIns="0" rtlCol="0" anchor="t">
            <a:spAutoFit/>
          </a:bodyPr>
          <a:lstStyle/>
          <a:p>
            <a:pPr marL="0" lvl="0" indent="0" algn="ctr">
              <a:lnSpc>
                <a:spcPts val="10657"/>
              </a:lnSpc>
              <a:spcBef>
                <a:spcPct val="0"/>
              </a:spcBef>
            </a:pPr>
            <a:r>
              <a:rPr lang="en-US" sz="7612">
                <a:solidFill>
                  <a:srgbClr val="01070A"/>
                </a:solidFill>
                <a:latin typeface="Carelia"/>
                <a:ea typeface="Carelia"/>
                <a:cs typeface="Carelia"/>
                <a:sym typeface="Carelia"/>
              </a:rPr>
              <a:t>Data preparation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28493"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628381" y="1308063"/>
            <a:ext cx="10059393" cy="703945"/>
          </a:xfrm>
          <a:prstGeom prst="rect">
            <a:avLst/>
          </a:prstGeom>
        </p:spPr>
        <p:txBody>
          <a:bodyPr lIns="0" tIns="0" rIns="0" bIns="0" rtlCol="0" anchor="t">
            <a:spAutoFit/>
          </a:bodyPr>
          <a:lstStyle/>
          <a:p>
            <a:pPr marL="0" lvl="0" indent="0" algn="l">
              <a:lnSpc>
                <a:spcPts val="5824"/>
              </a:lnSpc>
              <a:spcBef>
                <a:spcPct val="0"/>
              </a:spcBef>
            </a:pPr>
            <a:r>
              <a:rPr lang="en-US" sz="4160">
                <a:solidFill>
                  <a:srgbClr val="01070A"/>
                </a:solidFill>
                <a:latin typeface="Carelia"/>
                <a:ea typeface="Carelia"/>
                <a:cs typeface="Carelia"/>
                <a:sym typeface="Carelia"/>
              </a:rPr>
              <a:t>Data preparation:</a:t>
            </a:r>
          </a:p>
        </p:txBody>
      </p:sp>
      <p:sp>
        <p:nvSpPr>
          <p:cNvPr id="9" name="AutoShape 9"/>
          <p:cNvSpPr/>
          <p:nvPr/>
        </p:nvSpPr>
        <p:spPr>
          <a:xfrm>
            <a:off x="2628128" y="21815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10" name="TextBox 10"/>
          <p:cNvSpPr txBox="1"/>
          <p:nvPr/>
        </p:nvSpPr>
        <p:spPr>
          <a:xfrm>
            <a:off x="2628381" y="2257771"/>
            <a:ext cx="13545317" cy="6697981"/>
          </a:xfrm>
          <a:prstGeom prst="rect">
            <a:avLst/>
          </a:prstGeom>
        </p:spPr>
        <p:txBody>
          <a:bodyPr lIns="0" tIns="0" rIns="0" bIns="0" rtlCol="0" anchor="t">
            <a:spAutoFit/>
          </a:bodyPr>
          <a:lstStyle/>
          <a:p>
            <a:pPr algn="l">
              <a:lnSpc>
                <a:spcPts val="5399"/>
              </a:lnSpc>
            </a:pPr>
            <a:r>
              <a:rPr lang="en-US" sz="2699">
                <a:solidFill>
                  <a:srgbClr val="01070A"/>
                </a:solidFill>
                <a:latin typeface="Open Sans"/>
                <a:ea typeface="Open Sans"/>
                <a:cs typeface="Open Sans"/>
                <a:sym typeface="Open Sans"/>
              </a:rPr>
              <a:t>To ensure that our Arabic Book Search Engine could process and analyze the dataset effectively, we performed a comprehensive data preparation phase. This phase involved text consolidation, cleaning, and normalization of the Arabic text to make it suitable for Natural Language Processing (NLP) tasks.</a:t>
            </a:r>
          </a:p>
          <a:p>
            <a:pPr algn="l">
              <a:lnSpc>
                <a:spcPts val="5399"/>
              </a:lnSpc>
            </a:pPr>
            <a:endParaRPr lang="en-US" sz="2699">
              <a:solidFill>
                <a:srgbClr val="01070A"/>
              </a:solidFill>
              <a:latin typeface="Open Sans"/>
              <a:ea typeface="Open Sans"/>
              <a:cs typeface="Open Sans"/>
              <a:sym typeface="Open Sans"/>
            </a:endParaRPr>
          </a:p>
          <a:p>
            <a:pPr algn="l">
              <a:lnSpc>
                <a:spcPts val="5399"/>
              </a:lnSpc>
            </a:pPr>
            <a:r>
              <a:rPr lang="en-US" sz="2699" b="1">
                <a:solidFill>
                  <a:srgbClr val="01070A"/>
                </a:solidFill>
                <a:latin typeface="Open Sans Bold"/>
                <a:ea typeface="Open Sans Bold"/>
                <a:cs typeface="Open Sans Bold"/>
                <a:sym typeface="Open Sans Bold"/>
              </a:rPr>
              <a:t>Text Preprocessing</a:t>
            </a:r>
          </a:p>
          <a:p>
            <a:pPr marL="582928" lvl="1" indent="-291464" algn="l">
              <a:lnSpc>
                <a:spcPts val="5399"/>
              </a:lnSpc>
              <a:buFont typeface="Arial"/>
              <a:buChar char="•"/>
            </a:pPr>
            <a:r>
              <a:rPr lang="en-US" sz="2699">
                <a:solidFill>
                  <a:srgbClr val="01070A"/>
                </a:solidFill>
                <a:latin typeface="Open Sans"/>
                <a:ea typeface="Open Sans"/>
                <a:cs typeface="Open Sans"/>
                <a:sym typeface="Open Sans"/>
              </a:rPr>
              <a:t>Before combining the different fields into a single text body, we applied a series of preprocessing steps to clean and normalize the raw Arabic text. This phase was essential for improving the performance of Natural Language Processing (NLP) models by reducing noise and unifying variations in the Arabic language.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28493"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2628128" y="2181571"/>
            <a:ext cx="245377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Freeform 9"/>
          <p:cNvSpPr/>
          <p:nvPr/>
        </p:nvSpPr>
        <p:spPr>
          <a:xfrm>
            <a:off x="2099115" y="2862058"/>
            <a:ext cx="14071327" cy="5681298"/>
          </a:xfrm>
          <a:custGeom>
            <a:avLst/>
            <a:gdLst/>
            <a:ahLst/>
            <a:cxnLst/>
            <a:rect l="l" t="t" r="r" b="b"/>
            <a:pathLst>
              <a:path w="14071327" h="5681298">
                <a:moveTo>
                  <a:pt x="0" y="0"/>
                </a:moveTo>
                <a:lnTo>
                  <a:pt x="14071326" y="0"/>
                </a:lnTo>
                <a:lnTo>
                  <a:pt x="14071326" y="5681298"/>
                </a:lnTo>
                <a:lnTo>
                  <a:pt x="0" y="5681298"/>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2628381" y="1308063"/>
            <a:ext cx="10059393" cy="703945"/>
          </a:xfrm>
          <a:prstGeom prst="rect">
            <a:avLst/>
          </a:prstGeom>
        </p:spPr>
        <p:txBody>
          <a:bodyPr lIns="0" tIns="0" rIns="0" bIns="0" rtlCol="0" anchor="t">
            <a:spAutoFit/>
          </a:bodyPr>
          <a:lstStyle/>
          <a:p>
            <a:pPr marL="0" lvl="0" indent="0" algn="l">
              <a:lnSpc>
                <a:spcPts val="5824"/>
              </a:lnSpc>
              <a:spcBef>
                <a:spcPct val="0"/>
              </a:spcBef>
            </a:pPr>
            <a:r>
              <a:rPr lang="en-US" sz="4160">
                <a:solidFill>
                  <a:srgbClr val="01070A"/>
                </a:solidFill>
                <a:latin typeface="Carelia"/>
                <a:ea typeface="Carelia"/>
                <a:cs typeface="Carelia"/>
                <a:sym typeface="Carelia"/>
              </a:rPr>
              <a:t>Sample: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83019"/>
            <a:ext cx="12818799" cy="1302027"/>
          </a:xfrm>
          <a:prstGeom prst="rect">
            <a:avLst/>
          </a:prstGeom>
        </p:spPr>
        <p:txBody>
          <a:bodyPr lIns="0" tIns="0" rIns="0" bIns="0" rtlCol="0" anchor="t">
            <a:spAutoFit/>
          </a:bodyPr>
          <a:lstStyle/>
          <a:p>
            <a:pPr marL="0" lvl="0" indent="0" algn="ctr">
              <a:lnSpc>
                <a:spcPts val="10657"/>
              </a:lnSpc>
              <a:spcBef>
                <a:spcPct val="0"/>
              </a:spcBef>
            </a:pPr>
            <a:r>
              <a:rPr lang="en-US" sz="7612">
                <a:solidFill>
                  <a:srgbClr val="01070A"/>
                </a:solidFill>
                <a:latin typeface="Carelia"/>
                <a:ea typeface="Carelia"/>
                <a:cs typeface="Carelia"/>
                <a:sym typeface="Carelia"/>
              </a:rPr>
              <a:t>Data preprocessing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506896"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2469465" y="5905716"/>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4748811" y="2450002"/>
            <a:ext cx="8809428" cy="1086343"/>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ea typeface="Carelia"/>
                <a:cs typeface="Carelia"/>
                <a:sym typeface="Carelia"/>
              </a:rPr>
              <a:t>Preprocessing Steps</a:t>
            </a:r>
          </a:p>
        </p:txBody>
      </p:sp>
      <p:sp>
        <p:nvSpPr>
          <p:cNvPr id="12" name="TextBox 12"/>
          <p:cNvSpPr txBox="1"/>
          <p:nvPr/>
        </p:nvSpPr>
        <p:spPr>
          <a:xfrm>
            <a:off x="4229227" y="4169700"/>
            <a:ext cx="9829546" cy="3927936"/>
          </a:xfrm>
          <a:prstGeom prst="rect">
            <a:avLst/>
          </a:prstGeom>
        </p:spPr>
        <p:txBody>
          <a:bodyPr lIns="0" tIns="0" rIns="0" bIns="0" rtlCol="0" anchor="t">
            <a:spAutoFit/>
          </a:bodyPr>
          <a:lstStyle/>
          <a:p>
            <a:pPr marL="535834" lvl="1" indent="-267917" algn="l">
              <a:lnSpc>
                <a:spcPts val="3474"/>
              </a:lnSpc>
              <a:buFont typeface="Arial"/>
              <a:buChar char="•"/>
            </a:pPr>
            <a:r>
              <a:rPr lang="en-US" sz="2481">
                <a:solidFill>
                  <a:srgbClr val="01070A"/>
                </a:solidFill>
                <a:latin typeface="DM Sans"/>
                <a:ea typeface="DM Sans"/>
                <a:cs typeface="DM Sans"/>
                <a:sym typeface="DM Sans"/>
              </a:rPr>
              <a:t>Punctuation removal</a:t>
            </a:r>
          </a:p>
          <a:p>
            <a:pPr marL="535834" lvl="1" indent="-267917" algn="l">
              <a:lnSpc>
                <a:spcPts val="3474"/>
              </a:lnSpc>
              <a:buFont typeface="Arial"/>
              <a:buChar char="•"/>
            </a:pPr>
            <a:r>
              <a:rPr lang="en-US" sz="2481">
                <a:solidFill>
                  <a:srgbClr val="01070A"/>
                </a:solidFill>
                <a:latin typeface="DM Sans"/>
                <a:ea typeface="DM Sans"/>
                <a:cs typeface="DM Sans"/>
                <a:sym typeface="DM Sans"/>
              </a:rPr>
              <a:t>Whitespace correction</a:t>
            </a:r>
          </a:p>
          <a:p>
            <a:pPr marL="535834" lvl="1" indent="-267917" algn="l">
              <a:lnSpc>
                <a:spcPts val="3474"/>
              </a:lnSpc>
              <a:buFont typeface="Arial"/>
              <a:buChar char="•"/>
            </a:pPr>
            <a:r>
              <a:rPr lang="en-US" sz="2481">
                <a:solidFill>
                  <a:srgbClr val="01070A"/>
                </a:solidFill>
                <a:latin typeface="DM Sans"/>
                <a:ea typeface="DM Sans"/>
                <a:cs typeface="DM Sans"/>
                <a:sym typeface="DM Sans"/>
              </a:rPr>
              <a:t>Arabic number elimination</a:t>
            </a:r>
          </a:p>
          <a:p>
            <a:pPr marL="535834" lvl="1" indent="-267917" algn="l">
              <a:lnSpc>
                <a:spcPts val="3474"/>
              </a:lnSpc>
              <a:buFont typeface="Arial"/>
              <a:buChar char="•"/>
            </a:pPr>
            <a:r>
              <a:rPr lang="en-US" sz="2481">
                <a:solidFill>
                  <a:srgbClr val="01070A"/>
                </a:solidFill>
                <a:latin typeface="DM Sans"/>
                <a:ea typeface="DM Sans"/>
                <a:cs typeface="DM Sans"/>
                <a:sym typeface="DM Sans"/>
              </a:rPr>
              <a:t>Diacritic removal</a:t>
            </a:r>
          </a:p>
          <a:p>
            <a:pPr marL="535834" lvl="1" indent="-267917" algn="l">
              <a:lnSpc>
                <a:spcPts val="3474"/>
              </a:lnSpc>
              <a:buFont typeface="Arial"/>
              <a:buChar char="•"/>
            </a:pPr>
            <a:r>
              <a:rPr lang="en-US" sz="2481">
                <a:solidFill>
                  <a:srgbClr val="01070A"/>
                </a:solidFill>
                <a:latin typeface="DM Sans"/>
                <a:ea typeface="DM Sans"/>
                <a:cs typeface="DM Sans"/>
                <a:sym typeface="DM Sans"/>
              </a:rPr>
              <a:t>Non-Arabic character filtering</a:t>
            </a:r>
          </a:p>
          <a:p>
            <a:pPr marL="535834" lvl="1" indent="-267917" algn="l">
              <a:lnSpc>
                <a:spcPts val="3474"/>
              </a:lnSpc>
              <a:buFont typeface="Arial"/>
              <a:buChar char="•"/>
            </a:pPr>
            <a:r>
              <a:rPr lang="en-US" sz="2481">
                <a:solidFill>
                  <a:srgbClr val="01070A"/>
                </a:solidFill>
                <a:latin typeface="DM Sans"/>
                <a:ea typeface="DM Sans"/>
                <a:cs typeface="DM Sans"/>
                <a:sym typeface="DM Sans"/>
              </a:rPr>
              <a:t>Link removal</a:t>
            </a:r>
          </a:p>
          <a:p>
            <a:pPr marL="535834" lvl="1" indent="-267917" algn="l">
              <a:lnSpc>
                <a:spcPts val="3474"/>
              </a:lnSpc>
              <a:buFont typeface="Arial"/>
              <a:buChar char="•"/>
            </a:pPr>
            <a:r>
              <a:rPr lang="en-US" sz="2481">
                <a:solidFill>
                  <a:srgbClr val="01070A"/>
                </a:solidFill>
                <a:latin typeface="DM Sans"/>
                <a:ea typeface="DM Sans"/>
                <a:cs typeface="DM Sans"/>
                <a:sym typeface="DM Sans"/>
              </a:rPr>
              <a:t>Stopword removal</a:t>
            </a:r>
          </a:p>
          <a:p>
            <a:pPr marL="535834" lvl="1" indent="-267917" algn="l">
              <a:lnSpc>
                <a:spcPts val="3474"/>
              </a:lnSpc>
              <a:buFont typeface="Arial"/>
              <a:buChar char="•"/>
            </a:pPr>
            <a:r>
              <a:rPr lang="en-US" sz="2481">
                <a:solidFill>
                  <a:srgbClr val="01070A"/>
                </a:solidFill>
                <a:latin typeface="DM Sans"/>
                <a:ea typeface="DM Sans"/>
                <a:cs typeface="DM Sans"/>
                <a:sym typeface="DM Sans"/>
              </a:rPr>
              <a:t>Text normalization</a:t>
            </a:r>
          </a:p>
          <a:p>
            <a:pPr algn="l">
              <a:lnSpc>
                <a:spcPts val="3474"/>
              </a:lnSpc>
              <a:spcBef>
                <a:spcPct val="0"/>
              </a:spcBef>
            </a:pPr>
            <a:endParaRPr lang="en-US" sz="2481">
              <a:solidFill>
                <a:srgbClr val="01070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0" y="2651892"/>
            <a:ext cx="18288000" cy="1979428"/>
          </a:xfrm>
          <a:custGeom>
            <a:avLst/>
            <a:gdLst/>
            <a:ahLst/>
            <a:cxnLst/>
            <a:rect l="l" t="t" r="r" b="b"/>
            <a:pathLst>
              <a:path w="18288000" h="1979428">
                <a:moveTo>
                  <a:pt x="0" y="0"/>
                </a:moveTo>
                <a:lnTo>
                  <a:pt x="18288000" y="0"/>
                </a:lnTo>
                <a:lnTo>
                  <a:pt x="18288000" y="1979428"/>
                </a:lnTo>
                <a:lnTo>
                  <a:pt x="0" y="1979428"/>
                </a:lnTo>
                <a:lnTo>
                  <a:pt x="0" y="0"/>
                </a:lnTo>
                <a:close/>
              </a:path>
            </a:pathLst>
          </a:custGeom>
          <a:blipFill>
            <a:blip r:embed="rId3"/>
            <a:stretch>
              <a:fillRect l="-46374" t="-3866" r="-53486"/>
            </a:stretch>
          </a:blipFill>
        </p:spPr>
        <p:txBody>
          <a:bodyPr/>
          <a:lstStyle/>
          <a:p>
            <a:endParaRPr lang="en-US"/>
          </a:p>
        </p:txBody>
      </p:sp>
      <p:sp>
        <p:nvSpPr>
          <p:cNvPr id="4" name="Freeform 4"/>
          <p:cNvSpPr/>
          <p:nvPr/>
        </p:nvSpPr>
        <p:spPr>
          <a:xfrm>
            <a:off x="0" y="4852645"/>
            <a:ext cx="11087404" cy="1775473"/>
          </a:xfrm>
          <a:custGeom>
            <a:avLst/>
            <a:gdLst/>
            <a:ahLst/>
            <a:cxnLst/>
            <a:rect l="l" t="t" r="r" b="b"/>
            <a:pathLst>
              <a:path w="11087404" h="1775473">
                <a:moveTo>
                  <a:pt x="0" y="0"/>
                </a:moveTo>
                <a:lnTo>
                  <a:pt x="11087404" y="0"/>
                </a:lnTo>
                <a:lnTo>
                  <a:pt x="11087404" y="1775473"/>
                </a:lnTo>
                <a:lnTo>
                  <a:pt x="0" y="1775473"/>
                </a:lnTo>
                <a:lnTo>
                  <a:pt x="0" y="0"/>
                </a:lnTo>
                <a:close/>
              </a:path>
            </a:pathLst>
          </a:custGeom>
          <a:blipFill>
            <a:blip r:embed="rId4"/>
            <a:stretch>
              <a:fillRect l="-125686" r="-125686" b="-1483"/>
            </a:stretch>
          </a:blipFill>
        </p:spPr>
        <p:txBody>
          <a:bodyPr/>
          <a:lstStyle/>
          <a:p>
            <a:endParaRPr lang="en-US"/>
          </a:p>
        </p:txBody>
      </p:sp>
      <p:sp>
        <p:nvSpPr>
          <p:cNvPr id="5" name="Freeform 5"/>
          <p:cNvSpPr/>
          <p:nvPr/>
        </p:nvSpPr>
        <p:spPr>
          <a:xfrm>
            <a:off x="12553489" y="6847193"/>
            <a:ext cx="5734511" cy="1848086"/>
          </a:xfrm>
          <a:custGeom>
            <a:avLst/>
            <a:gdLst/>
            <a:ahLst/>
            <a:cxnLst/>
            <a:rect l="l" t="t" r="r" b="b"/>
            <a:pathLst>
              <a:path w="5734511" h="1848086">
                <a:moveTo>
                  <a:pt x="0" y="0"/>
                </a:moveTo>
                <a:lnTo>
                  <a:pt x="5734511" y="0"/>
                </a:lnTo>
                <a:lnTo>
                  <a:pt x="5734511" y="1848085"/>
                </a:lnTo>
                <a:lnTo>
                  <a:pt x="0" y="1848085"/>
                </a:lnTo>
                <a:lnTo>
                  <a:pt x="0" y="0"/>
                </a:lnTo>
                <a:close/>
              </a:path>
            </a:pathLst>
          </a:custGeom>
          <a:blipFill>
            <a:blip r:embed="rId5"/>
            <a:stretch>
              <a:fillRect l="-22889" r="-97908" b="-8412"/>
            </a:stretch>
          </a:blipFill>
        </p:spPr>
        <p:txBody>
          <a:bodyPr/>
          <a:lstStyle/>
          <a:p>
            <a:endParaRPr lang="en-US"/>
          </a:p>
        </p:txBody>
      </p:sp>
      <p:sp>
        <p:nvSpPr>
          <p:cNvPr id="6" name="Freeform 6"/>
          <p:cNvSpPr/>
          <p:nvPr/>
        </p:nvSpPr>
        <p:spPr>
          <a:xfrm>
            <a:off x="0" y="6847193"/>
            <a:ext cx="12368796" cy="1848086"/>
          </a:xfrm>
          <a:custGeom>
            <a:avLst/>
            <a:gdLst/>
            <a:ahLst/>
            <a:cxnLst/>
            <a:rect l="l" t="t" r="r" b="b"/>
            <a:pathLst>
              <a:path w="12368796" h="1848086">
                <a:moveTo>
                  <a:pt x="0" y="0"/>
                </a:moveTo>
                <a:lnTo>
                  <a:pt x="12368796" y="0"/>
                </a:lnTo>
                <a:lnTo>
                  <a:pt x="12368796" y="1848085"/>
                </a:lnTo>
                <a:lnTo>
                  <a:pt x="0" y="1848085"/>
                </a:lnTo>
                <a:lnTo>
                  <a:pt x="0" y="0"/>
                </a:lnTo>
                <a:close/>
              </a:path>
            </a:pathLst>
          </a:custGeom>
          <a:blipFill>
            <a:blip r:embed="rId6"/>
            <a:stretch>
              <a:fillRect l="-10272" r="-4942" b="-45163"/>
            </a:stretch>
          </a:blipFill>
        </p:spPr>
        <p:txBody>
          <a:bodyPr/>
          <a:lstStyle/>
          <a:p>
            <a:endParaRPr lang="en-US"/>
          </a:p>
        </p:txBody>
      </p:sp>
      <p:sp>
        <p:nvSpPr>
          <p:cNvPr id="7" name="Freeform 7"/>
          <p:cNvSpPr/>
          <p:nvPr/>
        </p:nvSpPr>
        <p:spPr>
          <a:xfrm>
            <a:off x="11379963" y="4852645"/>
            <a:ext cx="6739647" cy="1775473"/>
          </a:xfrm>
          <a:custGeom>
            <a:avLst/>
            <a:gdLst/>
            <a:ahLst/>
            <a:cxnLst/>
            <a:rect l="l" t="t" r="r" b="b"/>
            <a:pathLst>
              <a:path w="6739647" h="1775473">
                <a:moveTo>
                  <a:pt x="0" y="0"/>
                </a:moveTo>
                <a:lnTo>
                  <a:pt x="6739647" y="0"/>
                </a:lnTo>
                <a:lnTo>
                  <a:pt x="6739647" y="1775473"/>
                </a:lnTo>
                <a:lnTo>
                  <a:pt x="0" y="1775473"/>
                </a:lnTo>
                <a:lnTo>
                  <a:pt x="0" y="0"/>
                </a:lnTo>
                <a:close/>
              </a:path>
            </a:pathLst>
          </a:custGeom>
          <a:blipFill>
            <a:blip r:embed="rId7"/>
            <a:stretch>
              <a:fillRect t="-1964" r="-46074" b="-35066"/>
            </a:stretch>
          </a:blipFill>
        </p:spPr>
        <p:txBody>
          <a:bodyPr/>
          <a:lstStyle/>
          <a:p>
            <a:endParaRPr lang="en-US"/>
          </a:p>
        </p:txBody>
      </p:sp>
      <p:sp>
        <p:nvSpPr>
          <p:cNvPr id="8" name="TextBox 8"/>
          <p:cNvSpPr txBox="1"/>
          <p:nvPr/>
        </p:nvSpPr>
        <p:spPr>
          <a:xfrm>
            <a:off x="4006178" y="933450"/>
            <a:ext cx="10275645" cy="873933"/>
          </a:xfrm>
          <a:prstGeom prst="rect">
            <a:avLst/>
          </a:prstGeom>
        </p:spPr>
        <p:txBody>
          <a:bodyPr lIns="0" tIns="0" rIns="0" bIns="0" rtlCol="0" anchor="t">
            <a:spAutoFit/>
          </a:bodyPr>
          <a:lstStyle/>
          <a:p>
            <a:pPr marL="0" lvl="0" indent="0" algn="ctr">
              <a:lnSpc>
                <a:spcPts val="7172"/>
              </a:lnSpc>
              <a:spcBef>
                <a:spcPct val="0"/>
              </a:spcBef>
            </a:pPr>
            <a:r>
              <a:rPr lang="en-US" sz="5122">
                <a:solidFill>
                  <a:srgbClr val="01070A"/>
                </a:solidFill>
                <a:latin typeface="Carelia"/>
                <a:ea typeface="Carelia"/>
                <a:cs typeface="Carelia"/>
                <a:sym typeface="Carelia"/>
              </a:rPr>
              <a:t>Data Before preprocessing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4598455" y="3139543"/>
            <a:ext cx="12853723" cy="1772921"/>
          </a:xfrm>
          <a:custGeom>
            <a:avLst/>
            <a:gdLst/>
            <a:ahLst/>
            <a:cxnLst/>
            <a:rect l="l" t="t" r="r" b="b"/>
            <a:pathLst>
              <a:path w="12853723" h="1772921">
                <a:moveTo>
                  <a:pt x="0" y="0"/>
                </a:moveTo>
                <a:lnTo>
                  <a:pt x="12853723" y="0"/>
                </a:lnTo>
                <a:lnTo>
                  <a:pt x="12853723" y="1772921"/>
                </a:lnTo>
                <a:lnTo>
                  <a:pt x="0" y="1772921"/>
                </a:lnTo>
                <a:lnTo>
                  <a:pt x="0" y="0"/>
                </a:lnTo>
                <a:close/>
              </a:path>
            </a:pathLst>
          </a:custGeom>
          <a:blipFill>
            <a:blip r:embed="rId3"/>
            <a:stretch>
              <a:fillRect l="-9107" t="-8133" b="-1226"/>
            </a:stretch>
          </a:blipFill>
        </p:spPr>
        <p:txBody>
          <a:bodyPr/>
          <a:lstStyle/>
          <a:p>
            <a:endParaRPr lang="en-US"/>
          </a:p>
        </p:txBody>
      </p:sp>
      <p:sp>
        <p:nvSpPr>
          <p:cNvPr id="4" name="Freeform 4"/>
          <p:cNvSpPr/>
          <p:nvPr/>
        </p:nvSpPr>
        <p:spPr>
          <a:xfrm>
            <a:off x="4598455" y="5097575"/>
            <a:ext cx="12853723" cy="2170051"/>
          </a:xfrm>
          <a:custGeom>
            <a:avLst/>
            <a:gdLst/>
            <a:ahLst/>
            <a:cxnLst/>
            <a:rect l="l" t="t" r="r" b="b"/>
            <a:pathLst>
              <a:path w="12853723" h="2170051">
                <a:moveTo>
                  <a:pt x="0" y="0"/>
                </a:moveTo>
                <a:lnTo>
                  <a:pt x="12853723" y="0"/>
                </a:lnTo>
                <a:lnTo>
                  <a:pt x="12853723" y="2170051"/>
                </a:lnTo>
                <a:lnTo>
                  <a:pt x="0" y="2170051"/>
                </a:lnTo>
                <a:lnTo>
                  <a:pt x="0" y="0"/>
                </a:lnTo>
                <a:close/>
              </a:path>
            </a:pathLst>
          </a:custGeom>
          <a:blipFill>
            <a:blip r:embed="rId4"/>
            <a:stretch>
              <a:fillRect t="-7201" r="-5194" b="-7201"/>
            </a:stretch>
          </a:blipFill>
        </p:spPr>
        <p:txBody>
          <a:bodyPr/>
          <a:lstStyle/>
          <a:p>
            <a:endParaRPr lang="en-US"/>
          </a:p>
        </p:txBody>
      </p:sp>
      <p:sp>
        <p:nvSpPr>
          <p:cNvPr id="5" name="Freeform 5"/>
          <p:cNvSpPr/>
          <p:nvPr/>
        </p:nvSpPr>
        <p:spPr>
          <a:xfrm>
            <a:off x="4598455" y="7448601"/>
            <a:ext cx="12853723" cy="2409333"/>
          </a:xfrm>
          <a:custGeom>
            <a:avLst/>
            <a:gdLst/>
            <a:ahLst/>
            <a:cxnLst/>
            <a:rect l="l" t="t" r="r" b="b"/>
            <a:pathLst>
              <a:path w="12853723" h="2409333">
                <a:moveTo>
                  <a:pt x="0" y="0"/>
                </a:moveTo>
                <a:lnTo>
                  <a:pt x="12853723" y="0"/>
                </a:lnTo>
                <a:lnTo>
                  <a:pt x="12853723" y="2409333"/>
                </a:lnTo>
                <a:lnTo>
                  <a:pt x="0" y="2409333"/>
                </a:lnTo>
                <a:lnTo>
                  <a:pt x="0" y="0"/>
                </a:lnTo>
                <a:close/>
              </a:path>
            </a:pathLst>
          </a:custGeom>
          <a:blipFill>
            <a:blip r:embed="rId5"/>
            <a:stretch>
              <a:fillRect t="-3728" b="-11240"/>
            </a:stretch>
          </a:blipFill>
        </p:spPr>
        <p:txBody>
          <a:bodyPr/>
          <a:lstStyle/>
          <a:p>
            <a:endParaRPr lang="en-US"/>
          </a:p>
        </p:txBody>
      </p:sp>
      <p:sp>
        <p:nvSpPr>
          <p:cNvPr id="6" name="Freeform 6"/>
          <p:cNvSpPr/>
          <p:nvPr/>
        </p:nvSpPr>
        <p:spPr>
          <a:xfrm>
            <a:off x="835822" y="3139543"/>
            <a:ext cx="3657660" cy="6718391"/>
          </a:xfrm>
          <a:custGeom>
            <a:avLst/>
            <a:gdLst/>
            <a:ahLst/>
            <a:cxnLst/>
            <a:rect l="l" t="t" r="r" b="b"/>
            <a:pathLst>
              <a:path w="3657660" h="6718391">
                <a:moveTo>
                  <a:pt x="0" y="0"/>
                </a:moveTo>
                <a:lnTo>
                  <a:pt x="3657659" y="0"/>
                </a:lnTo>
                <a:lnTo>
                  <a:pt x="3657659" y="6718391"/>
                </a:lnTo>
                <a:lnTo>
                  <a:pt x="0" y="6718391"/>
                </a:lnTo>
                <a:lnTo>
                  <a:pt x="0" y="0"/>
                </a:lnTo>
                <a:close/>
              </a:path>
            </a:pathLst>
          </a:custGeom>
          <a:blipFill>
            <a:blip r:embed="rId6"/>
            <a:stretch>
              <a:fillRect l="-10459" t="-3187" b="-3187"/>
            </a:stretch>
          </a:blipFill>
        </p:spPr>
        <p:txBody>
          <a:bodyPr/>
          <a:lstStyle/>
          <a:p>
            <a:endParaRPr lang="en-US"/>
          </a:p>
        </p:txBody>
      </p:sp>
      <p:sp>
        <p:nvSpPr>
          <p:cNvPr id="7" name="TextBox 7"/>
          <p:cNvSpPr txBox="1"/>
          <p:nvPr/>
        </p:nvSpPr>
        <p:spPr>
          <a:xfrm>
            <a:off x="4006178" y="933450"/>
            <a:ext cx="10275645" cy="873933"/>
          </a:xfrm>
          <a:prstGeom prst="rect">
            <a:avLst/>
          </a:prstGeom>
        </p:spPr>
        <p:txBody>
          <a:bodyPr lIns="0" tIns="0" rIns="0" bIns="0" rtlCol="0" anchor="t">
            <a:spAutoFit/>
          </a:bodyPr>
          <a:lstStyle/>
          <a:p>
            <a:pPr marL="0" lvl="0" indent="0" algn="ctr">
              <a:lnSpc>
                <a:spcPts val="7172"/>
              </a:lnSpc>
              <a:spcBef>
                <a:spcPct val="0"/>
              </a:spcBef>
            </a:pPr>
            <a:r>
              <a:rPr lang="en-US" sz="5122">
                <a:solidFill>
                  <a:srgbClr val="01070A"/>
                </a:solidFill>
                <a:latin typeface="Carelia"/>
                <a:ea typeface="Carelia"/>
                <a:cs typeface="Carelia"/>
                <a:sym typeface="Carelia"/>
              </a:rPr>
              <a:t>Data After preprocessing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92544"/>
            <a:ext cx="12818799" cy="1120449"/>
          </a:xfrm>
          <a:prstGeom prst="rect">
            <a:avLst/>
          </a:prstGeom>
        </p:spPr>
        <p:txBody>
          <a:bodyPr lIns="0" tIns="0" rIns="0" bIns="0" rtlCol="0" anchor="t">
            <a:spAutoFit/>
          </a:bodyPr>
          <a:lstStyle/>
          <a:p>
            <a:pPr marL="0" lvl="0" indent="0" algn="ctr">
              <a:lnSpc>
                <a:spcPts val="9117"/>
              </a:lnSpc>
              <a:spcBef>
                <a:spcPct val="0"/>
              </a:spcBef>
            </a:pPr>
            <a:r>
              <a:rPr lang="en-US" sz="6512">
                <a:solidFill>
                  <a:srgbClr val="01070A"/>
                </a:solidFill>
                <a:latin typeface="Carelia"/>
                <a:ea typeface="Carelia"/>
                <a:cs typeface="Carelia"/>
                <a:sym typeface="Carelia"/>
              </a:rPr>
              <a:t>Embedding Techniques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6857461" y="3045203"/>
            <a:ext cx="4568927" cy="4927274"/>
          </a:xfrm>
          <a:custGeom>
            <a:avLst/>
            <a:gdLst/>
            <a:ahLst/>
            <a:cxnLst/>
            <a:rect l="l" t="t" r="r" b="b"/>
            <a:pathLst>
              <a:path w="4568927" h="4927274">
                <a:moveTo>
                  <a:pt x="0" y="0"/>
                </a:moveTo>
                <a:lnTo>
                  <a:pt x="4568927" y="0"/>
                </a:lnTo>
                <a:lnTo>
                  <a:pt x="4568927" y="4927274"/>
                </a:lnTo>
                <a:lnTo>
                  <a:pt x="0" y="4927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7829579" y="4372195"/>
            <a:ext cx="2560425" cy="707608"/>
          </a:xfrm>
          <a:custGeom>
            <a:avLst/>
            <a:gdLst/>
            <a:ahLst/>
            <a:cxnLst/>
            <a:rect l="l" t="t" r="r" b="b"/>
            <a:pathLst>
              <a:path w="2560425" h="707608">
                <a:moveTo>
                  <a:pt x="0" y="0"/>
                </a:moveTo>
                <a:lnTo>
                  <a:pt x="2560424" y="0"/>
                </a:lnTo>
                <a:lnTo>
                  <a:pt x="2560424" y="707608"/>
                </a:lnTo>
                <a:lnTo>
                  <a:pt x="0" y="707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50334" y="3045203"/>
            <a:ext cx="4568927" cy="4927274"/>
          </a:xfrm>
          <a:custGeom>
            <a:avLst/>
            <a:gdLst/>
            <a:ahLst/>
            <a:cxnLst/>
            <a:rect l="l" t="t" r="r" b="b"/>
            <a:pathLst>
              <a:path w="4568927" h="4927274">
                <a:moveTo>
                  <a:pt x="0" y="0"/>
                </a:moveTo>
                <a:lnTo>
                  <a:pt x="4568927" y="0"/>
                </a:lnTo>
                <a:lnTo>
                  <a:pt x="4568927" y="4927274"/>
                </a:lnTo>
                <a:lnTo>
                  <a:pt x="0" y="4927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422451" y="4372195"/>
            <a:ext cx="2560425" cy="707608"/>
          </a:xfrm>
          <a:custGeom>
            <a:avLst/>
            <a:gdLst/>
            <a:ahLst/>
            <a:cxnLst/>
            <a:rect l="l" t="t" r="r" b="b"/>
            <a:pathLst>
              <a:path w="2560425" h="707608">
                <a:moveTo>
                  <a:pt x="0" y="0"/>
                </a:moveTo>
                <a:lnTo>
                  <a:pt x="2560425" y="0"/>
                </a:lnTo>
                <a:lnTo>
                  <a:pt x="2560425" y="707608"/>
                </a:lnTo>
                <a:lnTo>
                  <a:pt x="0" y="707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2264588" y="3045203"/>
            <a:ext cx="4568927" cy="4927274"/>
          </a:xfrm>
          <a:custGeom>
            <a:avLst/>
            <a:gdLst/>
            <a:ahLst/>
            <a:cxnLst/>
            <a:rect l="l" t="t" r="r" b="b"/>
            <a:pathLst>
              <a:path w="4568927" h="4927274">
                <a:moveTo>
                  <a:pt x="0" y="0"/>
                </a:moveTo>
                <a:lnTo>
                  <a:pt x="4568928" y="0"/>
                </a:lnTo>
                <a:lnTo>
                  <a:pt x="4568928" y="4927274"/>
                </a:lnTo>
                <a:lnTo>
                  <a:pt x="0" y="4927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3236706" y="4372195"/>
            <a:ext cx="2560425" cy="707608"/>
          </a:xfrm>
          <a:custGeom>
            <a:avLst/>
            <a:gdLst/>
            <a:ahLst/>
            <a:cxnLst/>
            <a:rect l="l" t="t" r="r" b="b"/>
            <a:pathLst>
              <a:path w="2560425" h="707608">
                <a:moveTo>
                  <a:pt x="0" y="0"/>
                </a:moveTo>
                <a:lnTo>
                  <a:pt x="2560424" y="0"/>
                </a:lnTo>
                <a:lnTo>
                  <a:pt x="2560424" y="707608"/>
                </a:lnTo>
                <a:lnTo>
                  <a:pt x="0" y="7076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863001" y="7012197"/>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p:cNvSpPr txBox="1"/>
          <p:nvPr/>
        </p:nvSpPr>
        <p:spPr>
          <a:xfrm>
            <a:off x="2393441" y="5480265"/>
            <a:ext cx="2757164" cy="1023470"/>
          </a:xfrm>
          <a:prstGeom prst="rect">
            <a:avLst/>
          </a:prstGeom>
        </p:spPr>
        <p:txBody>
          <a:bodyPr lIns="0" tIns="0" rIns="0" bIns="0" rtlCol="0" anchor="t">
            <a:spAutoFit/>
          </a:bodyPr>
          <a:lstStyle/>
          <a:p>
            <a:pPr algn="ctr">
              <a:lnSpc>
                <a:spcPts val="2761"/>
              </a:lnSpc>
            </a:pPr>
            <a:r>
              <a:rPr lang="en-US" sz="1972">
                <a:solidFill>
                  <a:srgbClr val="01070A"/>
                </a:solidFill>
                <a:latin typeface="DM Sans"/>
                <a:ea typeface="DM Sans"/>
                <a:cs typeface="DM Sans"/>
                <a:sym typeface="DM Sans"/>
              </a:rPr>
              <a:t>W</a:t>
            </a:r>
            <a:r>
              <a:rPr lang="en-US" sz="1972" u="none" strike="noStrike">
                <a:solidFill>
                  <a:srgbClr val="01070A"/>
                </a:solidFill>
                <a:latin typeface="DM Sans"/>
                <a:ea typeface="DM Sans"/>
                <a:cs typeface="DM Sans"/>
                <a:sym typeface="DM Sans"/>
              </a:rPr>
              <a:t>eighs word importance.</a:t>
            </a:r>
          </a:p>
          <a:p>
            <a:pPr algn="ctr">
              <a:lnSpc>
                <a:spcPts val="2761"/>
              </a:lnSpc>
            </a:pPr>
            <a:endParaRPr lang="en-US" sz="1972" u="none" strike="noStrike">
              <a:solidFill>
                <a:srgbClr val="01070A"/>
              </a:solidFill>
              <a:latin typeface="DM Sans"/>
              <a:ea typeface="DM Sans"/>
              <a:cs typeface="DM Sans"/>
              <a:sym typeface="DM Sans"/>
            </a:endParaRPr>
          </a:p>
        </p:txBody>
      </p:sp>
      <p:sp>
        <p:nvSpPr>
          <p:cNvPr id="11" name="TextBox 11"/>
          <p:cNvSpPr txBox="1"/>
          <p:nvPr/>
        </p:nvSpPr>
        <p:spPr>
          <a:xfrm>
            <a:off x="13207696" y="5480265"/>
            <a:ext cx="2757164" cy="1371594"/>
          </a:xfrm>
          <a:prstGeom prst="rect">
            <a:avLst/>
          </a:prstGeom>
        </p:spPr>
        <p:txBody>
          <a:bodyPr lIns="0" tIns="0" rIns="0" bIns="0" rtlCol="0" anchor="t">
            <a:spAutoFit/>
          </a:bodyPr>
          <a:lstStyle/>
          <a:p>
            <a:pPr algn="ctr">
              <a:lnSpc>
                <a:spcPts val="2761"/>
              </a:lnSpc>
            </a:pPr>
            <a:r>
              <a:rPr lang="en-US" sz="1972">
                <a:solidFill>
                  <a:srgbClr val="01070A"/>
                </a:solidFill>
                <a:latin typeface="DM Sans"/>
                <a:ea typeface="DM Sans"/>
                <a:cs typeface="DM Sans"/>
                <a:sym typeface="DM Sans"/>
              </a:rPr>
              <a:t>Uses models like BERT for context-aware representations.</a:t>
            </a:r>
          </a:p>
          <a:p>
            <a:pPr algn="ctr">
              <a:lnSpc>
                <a:spcPts val="2761"/>
              </a:lnSpc>
            </a:pPr>
            <a:endParaRPr lang="en-US" sz="1972">
              <a:solidFill>
                <a:srgbClr val="01070A"/>
              </a:solidFill>
              <a:latin typeface="DM Sans"/>
              <a:ea typeface="DM Sans"/>
              <a:cs typeface="DM Sans"/>
              <a:sym typeface="DM Sans"/>
            </a:endParaRPr>
          </a:p>
        </p:txBody>
      </p:sp>
      <p:sp>
        <p:nvSpPr>
          <p:cNvPr id="12" name="TextBox 12"/>
          <p:cNvSpPr txBox="1"/>
          <p:nvPr/>
        </p:nvSpPr>
        <p:spPr>
          <a:xfrm>
            <a:off x="3073555" y="1027441"/>
            <a:ext cx="12136739" cy="1227531"/>
          </a:xfrm>
          <a:prstGeom prst="rect">
            <a:avLst/>
          </a:prstGeom>
        </p:spPr>
        <p:txBody>
          <a:bodyPr lIns="0" tIns="0" rIns="0" bIns="0" rtlCol="0" anchor="t">
            <a:spAutoFit/>
          </a:bodyPr>
          <a:lstStyle/>
          <a:p>
            <a:pPr marL="0" lvl="0" indent="0" algn="ctr">
              <a:lnSpc>
                <a:spcPts val="10011"/>
              </a:lnSpc>
              <a:spcBef>
                <a:spcPct val="0"/>
              </a:spcBef>
            </a:pPr>
            <a:r>
              <a:rPr lang="en-US" sz="7151">
                <a:solidFill>
                  <a:srgbClr val="01070A"/>
                </a:solidFill>
                <a:latin typeface="Carelia"/>
                <a:ea typeface="Carelia"/>
                <a:cs typeface="Carelia"/>
                <a:sym typeface="Carelia"/>
              </a:rPr>
              <a:t>Embedding Techniques</a:t>
            </a:r>
          </a:p>
        </p:txBody>
      </p:sp>
      <p:sp>
        <p:nvSpPr>
          <p:cNvPr id="13" name="TextBox 13"/>
          <p:cNvSpPr txBox="1"/>
          <p:nvPr/>
        </p:nvSpPr>
        <p:spPr>
          <a:xfrm>
            <a:off x="7726421" y="3740030"/>
            <a:ext cx="2905458" cy="1197656"/>
          </a:xfrm>
          <a:prstGeom prst="rect">
            <a:avLst/>
          </a:prstGeom>
        </p:spPr>
        <p:txBody>
          <a:bodyPr lIns="0" tIns="0" rIns="0" bIns="0" rtlCol="0" anchor="t">
            <a:spAutoFit/>
          </a:bodyPr>
          <a:lstStyle/>
          <a:p>
            <a:pPr marL="0" lvl="0" indent="0" algn="ctr">
              <a:lnSpc>
                <a:spcPts val="4855"/>
              </a:lnSpc>
              <a:spcBef>
                <a:spcPct val="0"/>
              </a:spcBef>
            </a:pPr>
            <a:r>
              <a:rPr lang="en-US" sz="3467">
                <a:solidFill>
                  <a:srgbClr val="01070A"/>
                </a:solidFill>
                <a:latin typeface="Carelia"/>
                <a:ea typeface="Carelia"/>
                <a:cs typeface="Carelia"/>
                <a:sym typeface="Carelia"/>
              </a:rPr>
              <a:t>Bag of Words (BoW)</a:t>
            </a:r>
          </a:p>
        </p:txBody>
      </p:sp>
      <p:sp>
        <p:nvSpPr>
          <p:cNvPr id="14" name="TextBox 14"/>
          <p:cNvSpPr txBox="1"/>
          <p:nvPr/>
        </p:nvSpPr>
        <p:spPr>
          <a:xfrm>
            <a:off x="7800568" y="5480265"/>
            <a:ext cx="2757164" cy="675135"/>
          </a:xfrm>
          <a:prstGeom prst="rect">
            <a:avLst/>
          </a:prstGeom>
        </p:spPr>
        <p:txBody>
          <a:bodyPr lIns="0" tIns="0" rIns="0" bIns="0" rtlCol="0" anchor="t">
            <a:spAutoFit/>
          </a:bodyPr>
          <a:lstStyle/>
          <a:p>
            <a:pPr algn="ctr">
              <a:lnSpc>
                <a:spcPts val="2761"/>
              </a:lnSpc>
            </a:pPr>
            <a:r>
              <a:rPr lang="en-US" sz="1972">
                <a:solidFill>
                  <a:srgbClr val="01070A"/>
                </a:solidFill>
                <a:latin typeface="DM Sans"/>
                <a:ea typeface="DM Sans"/>
                <a:cs typeface="DM Sans"/>
                <a:sym typeface="DM Sans"/>
              </a:rPr>
              <a:t>Weighs word appearance.</a:t>
            </a:r>
          </a:p>
        </p:txBody>
      </p:sp>
      <p:sp>
        <p:nvSpPr>
          <p:cNvPr id="15" name="TextBox 15"/>
          <p:cNvSpPr txBox="1"/>
          <p:nvPr/>
        </p:nvSpPr>
        <p:spPr>
          <a:xfrm>
            <a:off x="1847591" y="4102429"/>
            <a:ext cx="3710145" cy="1180465"/>
          </a:xfrm>
          <a:prstGeom prst="rect">
            <a:avLst/>
          </a:prstGeom>
        </p:spPr>
        <p:txBody>
          <a:bodyPr lIns="0" tIns="0" rIns="0" bIns="0" rtlCol="0" anchor="t">
            <a:spAutoFit/>
          </a:bodyPr>
          <a:lstStyle/>
          <a:p>
            <a:pPr algn="ctr">
              <a:lnSpc>
                <a:spcPts val="4759"/>
              </a:lnSpc>
            </a:pPr>
            <a:r>
              <a:rPr lang="en-US" sz="3399">
                <a:solidFill>
                  <a:srgbClr val="01070A"/>
                </a:solidFill>
                <a:latin typeface="Carelia"/>
                <a:ea typeface="Carelia"/>
                <a:cs typeface="Carelia"/>
                <a:sym typeface="Carelia"/>
              </a:rPr>
              <a:t>TF-IDF </a:t>
            </a:r>
          </a:p>
          <a:p>
            <a:pPr marL="0" lvl="0" indent="0" algn="ctr">
              <a:lnSpc>
                <a:spcPts val="4759"/>
              </a:lnSpc>
              <a:spcBef>
                <a:spcPct val="0"/>
              </a:spcBef>
            </a:pPr>
            <a:endParaRPr lang="en-US" sz="3399">
              <a:solidFill>
                <a:srgbClr val="01070A"/>
              </a:solidFill>
              <a:latin typeface="Carelia"/>
              <a:ea typeface="Carelia"/>
              <a:cs typeface="Carelia"/>
              <a:sym typeface="Carelia"/>
            </a:endParaRPr>
          </a:p>
        </p:txBody>
      </p:sp>
      <p:sp>
        <p:nvSpPr>
          <p:cNvPr id="16" name="TextBox 16"/>
          <p:cNvSpPr txBox="1"/>
          <p:nvPr/>
        </p:nvSpPr>
        <p:spPr>
          <a:xfrm>
            <a:off x="12843103" y="3740030"/>
            <a:ext cx="3486348" cy="1630045"/>
          </a:xfrm>
          <a:prstGeom prst="rect">
            <a:avLst/>
          </a:prstGeom>
        </p:spPr>
        <p:txBody>
          <a:bodyPr lIns="0" tIns="0" rIns="0" bIns="0" rtlCol="0" anchor="t">
            <a:spAutoFit/>
          </a:bodyPr>
          <a:lstStyle/>
          <a:p>
            <a:pPr algn="ctr">
              <a:lnSpc>
                <a:spcPts val="4760"/>
              </a:lnSpc>
            </a:pPr>
            <a:r>
              <a:rPr lang="en-US" sz="3400">
                <a:solidFill>
                  <a:srgbClr val="01070A"/>
                </a:solidFill>
                <a:latin typeface="Carelia"/>
                <a:ea typeface="Carelia"/>
                <a:cs typeface="Carelia"/>
                <a:sym typeface="Carelia"/>
              </a:rPr>
              <a:t>Transformer Embedding</a:t>
            </a:r>
          </a:p>
          <a:p>
            <a:pPr marL="0" lvl="0" indent="0" algn="ctr">
              <a:lnSpc>
                <a:spcPts val="3499"/>
              </a:lnSpc>
              <a:spcBef>
                <a:spcPct val="0"/>
              </a:spcBef>
            </a:pPr>
            <a:endParaRPr lang="en-US" sz="3400">
              <a:solidFill>
                <a:srgbClr val="01070A"/>
              </a:solidFill>
              <a:latin typeface="Carelia"/>
              <a:ea typeface="Carelia"/>
              <a:cs typeface="Carelia"/>
              <a:sym typeface="Carel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622403" y="-589740"/>
            <a:ext cx="9048214" cy="12247451"/>
            <a:chOff x="0" y="0"/>
            <a:chExt cx="2383069" cy="3225666"/>
          </a:xfrm>
        </p:grpSpPr>
        <p:sp>
          <p:nvSpPr>
            <p:cNvPr id="4" name="Freeform 4"/>
            <p:cNvSpPr/>
            <p:nvPr/>
          </p:nvSpPr>
          <p:spPr>
            <a:xfrm>
              <a:off x="0" y="0"/>
              <a:ext cx="2383069" cy="3225666"/>
            </a:xfrm>
            <a:custGeom>
              <a:avLst/>
              <a:gdLst/>
              <a:ahLst/>
              <a:cxnLst/>
              <a:rect l="l" t="t" r="r" b="b"/>
              <a:pathLst>
                <a:path w="2383069" h="3225666">
                  <a:moveTo>
                    <a:pt x="0" y="0"/>
                  </a:moveTo>
                  <a:lnTo>
                    <a:pt x="2383069" y="0"/>
                  </a:lnTo>
                  <a:lnTo>
                    <a:pt x="2383069" y="3225666"/>
                  </a:lnTo>
                  <a:lnTo>
                    <a:pt x="0" y="3225666"/>
                  </a:lnTo>
                  <a:close/>
                </a:path>
              </a:pathLst>
            </a:custGeom>
            <a:solidFill>
              <a:srgbClr val="FFFFFF"/>
            </a:solidFill>
            <a:ln w="38100" cap="sq">
              <a:solidFill>
                <a:srgbClr val="000000"/>
              </a:solidFill>
              <a:prstDash val="solid"/>
              <a:miter/>
            </a:ln>
          </p:spPr>
          <p:txBody>
            <a:bodyPr/>
            <a:lstStyle/>
            <a:p>
              <a:endParaRPr lang="en-US"/>
            </a:p>
          </p:txBody>
        </p:sp>
        <p:sp>
          <p:nvSpPr>
            <p:cNvPr id="5" name="TextBox 5"/>
            <p:cNvSpPr txBox="1"/>
            <p:nvPr/>
          </p:nvSpPr>
          <p:spPr>
            <a:xfrm>
              <a:off x="0" y="-47625"/>
              <a:ext cx="2383069" cy="3273291"/>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flipH="1">
            <a:off x="11878576" y="5210885"/>
            <a:ext cx="5565196" cy="4047415"/>
          </a:xfrm>
          <a:custGeom>
            <a:avLst/>
            <a:gdLst/>
            <a:ahLst/>
            <a:cxnLst/>
            <a:rect l="l" t="t" r="r" b="b"/>
            <a:pathLst>
              <a:path w="5565196" h="4047415">
                <a:moveTo>
                  <a:pt x="5565195" y="0"/>
                </a:moveTo>
                <a:lnTo>
                  <a:pt x="0" y="0"/>
                </a:lnTo>
                <a:lnTo>
                  <a:pt x="0" y="4047415"/>
                </a:lnTo>
                <a:lnTo>
                  <a:pt x="5565195" y="4047415"/>
                </a:lnTo>
                <a:lnTo>
                  <a:pt x="556519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4000835" y="365297"/>
            <a:ext cx="8291350" cy="1193457"/>
          </a:xfrm>
          <a:prstGeom prst="rect">
            <a:avLst/>
          </a:prstGeom>
        </p:spPr>
        <p:txBody>
          <a:bodyPr lIns="0" tIns="0" rIns="0" bIns="0" rtlCol="0" anchor="t">
            <a:spAutoFit/>
          </a:bodyPr>
          <a:lstStyle/>
          <a:p>
            <a:pPr marL="0" lvl="0" indent="0" algn="ctr">
              <a:lnSpc>
                <a:spcPts val="9764"/>
              </a:lnSpc>
              <a:spcBef>
                <a:spcPct val="0"/>
              </a:spcBef>
            </a:pPr>
            <a:r>
              <a:rPr lang="en-US" sz="6974">
                <a:solidFill>
                  <a:srgbClr val="01070A"/>
                </a:solidFill>
                <a:latin typeface="Carelia"/>
                <a:ea typeface="Carelia"/>
                <a:cs typeface="Carelia"/>
                <a:sym typeface="Carelia"/>
              </a:rPr>
              <a:t>supervisors</a:t>
            </a:r>
          </a:p>
        </p:txBody>
      </p:sp>
      <p:sp>
        <p:nvSpPr>
          <p:cNvPr id="8" name="TextBox 8"/>
          <p:cNvSpPr txBox="1"/>
          <p:nvPr/>
        </p:nvSpPr>
        <p:spPr>
          <a:xfrm>
            <a:off x="4741052" y="2635217"/>
            <a:ext cx="6040555" cy="2307520"/>
          </a:xfrm>
          <a:prstGeom prst="rect">
            <a:avLst/>
          </a:prstGeom>
        </p:spPr>
        <p:txBody>
          <a:bodyPr lIns="0" tIns="0" rIns="0" bIns="0" rtlCol="0" anchor="t">
            <a:spAutoFit/>
          </a:bodyPr>
          <a:lstStyle/>
          <a:p>
            <a:pPr algn="l">
              <a:lnSpc>
                <a:spcPts val="6163"/>
              </a:lnSpc>
            </a:pPr>
            <a:r>
              <a:rPr lang="en-US" sz="4402">
                <a:solidFill>
                  <a:srgbClr val="01070A"/>
                </a:solidFill>
                <a:latin typeface="Dosis"/>
                <a:ea typeface="Dosis"/>
                <a:cs typeface="Dosis"/>
                <a:sym typeface="Dosis"/>
              </a:rPr>
              <a:t>Prof. Dr. Howida Shedeed</a:t>
            </a:r>
          </a:p>
          <a:p>
            <a:pPr algn="l">
              <a:lnSpc>
                <a:spcPts val="6163"/>
              </a:lnSpc>
            </a:pPr>
            <a:endParaRPr lang="en-US" sz="4402">
              <a:solidFill>
                <a:srgbClr val="01070A"/>
              </a:solidFill>
              <a:latin typeface="Dosis"/>
              <a:ea typeface="Dosis"/>
              <a:cs typeface="Dosis"/>
              <a:sym typeface="Dosis"/>
            </a:endParaRPr>
          </a:p>
          <a:p>
            <a:pPr algn="l">
              <a:lnSpc>
                <a:spcPts val="6163"/>
              </a:lnSpc>
            </a:pPr>
            <a:r>
              <a:rPr lang="en-US" sz="4402">
                <a:solidFill>
                  <a:srgbClr val="01070A"/>
                </a:solidFill>
                <a:latin typeface="Dosis"/>
                <a:ea typeface="Dosis"/>
                <a:cs typeface="Dosis"/>
                <a:sym typeface="Dosis"/>
              </a:rPr>
              <a:t>TA. Nouran El-Said</a:t>
            </a:r>
          </a:p>
        </p:txBody>
      </p:sp>
      <p:sp>
        <p:nvSpPr>
          <p:cNvPr id="9" name="Freeform 9"/>
          <p:cNvSpPr/>
          <p:nvPr/>
        </p:nvSpPr>
        <p:spPr>
          <a:xfrm flipH="1">
            <a:off x="1355002" y="5873946"/>
            <a:ext cx="3190321" cy="3316969"/>
          </a:xfrm>
          <a:custGeom>
            <a:avLst/>
            <a:gdLst/>
            <a:ahLst/>
            <a:cxnLst/>
            <a:rect l="l" t="t" r="r" b="b"/>
            <a:pathLst>
              <a:path w="3190321" h="3316969">
                <a:moveTo>
                  <a:pt x="3190321" y="0"/>
                </a:moveTo>
                <a:lnTo>
                  <a:pt x="0" y="0"/>
                </a:lnTo>
                <a:lnTo>
                  <a:pt x="0" y="3316969"/>
                </a:lnTo>
                <a:lnTo>
                  <a:pt x="3190321" y="3316969"/>
                </a:lnTo>
                <a:lnTo>
                  <a:pt x="319032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28493" y="840462"/>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2628128" y="21815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Freeform 9"/>
          <p:cNvSpPr/>
          <p:nvPr/>
        </p:nvSpPr>
        <p:spPr>
          <a:xfrm>
            <a:off x="5050669" y="4358947"/>
            <a:ext cx="7637105" cy="5237783"/>
          </a:xfrm>
          <a:custGeom>
            <a:avLst/>
            <a:gdLst/>
            <a:ahLst/>
            <a:cxnLst/>
            <a:rect l="l" t="t" r="r" b="b"/>
            <a:pathLst>
              <a:path w="7637105" h="5237783">
                <a:moveTo>
                  <a:pt x="0" y="0"/>
                </a:moveTo>
                <a:lnTo>
                  <a:pt x="7637105" y="0"/>
                </a:lnTo>
                <a:lnTo>
                  <a:pt x="7637105" y="5237783"/>
                </a:lnTo>
                <a:lnTo>
                  <a:pt x="0" y="5237783"/>
                </a:lnTo>
                <a:lnTo>
                  <a:pt x="0" y="0"/>
                </a:lnTo>
                <a:close/>
              </a:path>
            </a:pathLst>
          </a:custGeom>
          <a:blipFill>
            <a:blip r:embed="rId7"/>
            <a:stretch>
              <a:fillRect l="-336" r="-707"/>
            </a:stretch>
          </a:blipFill>
        </p:spPr>
        <p:txBody>
          <a:bodyPr/>
          <a:lstStyle/>
          <a:p>
            <a:endParaRPr lang="en-US"/>
          </a:p>
        </p:txBody>
      </p:sp>
      <p:sp>
        <p:nvSpPr>
          <p:cNvPr id="10" name="TextBox 10"/>
          <p:cNvSpPr txBox="1"/>
          <p:nvPr/>
        </p:nvSpPr>
        <p:spPr>
          <a:xfrm>
            <a:off x="2628381" y="1308063"/>
            <a:ext cx="10059393" cy="703911"/>
          </a:xfrm>
          <a:prstGeom prst="rect">
            <a:avLst/>
          </a:prstGeom>
        </p:spPr>
        <p:txBody>
          <a:bodyPr lIns="0" tIns="0" rIns="0" bIns="0" rtlCol="0" anchor="t">
            <a:spAutoFit/>
          </a:bodyPr>
          <a:lstStyle/>
          <a:p>
            <a:pPr marL="0" lvl="0" indent="0" algn="l">
              <a:lnSpc>
                <a:spcPts val="5824"/>
              </a:lnSpc>
              <a:spcBef>
                <a:spcPct val="0"/>
              </a:spcBef>
            </a:pPr>
            <a:r>
              <a:rPr lang="en-US" sz="4160">
                <a:solidFill>
                  <a:srgbClr val="01070A"/>
                </a:solidFill>
                <a:latin typeface="Carelia"/>
                <a:ea typeface="Carelia"/>
                <a:cs typeface="Carelia"/>
                <a:sym typeface="Carelia"/>
              </a:rPr>
              <a:t>TF-IDF:</a:t>
            </a:r>
          </a:p>
        </p:txBody>
      </p:sp>
      <p:sp>
        <p:nvSpPr>
          <p:cNvPr id="11" name="TextBox 11"/>
          <p:cNvSpPr txBox="1"/>
          <p:nvPr/>
        </p:nvSpPr>
        <p:spPr>
          <a:xfrm>
            <a:off x="2628381" y="1811950"/>
            <a:ext cx="10059393" cy="2606167"/>
          </a:xfrm>
          <a:prstGeom prst="rect">
            <a:avLst/>
          </a:prstGeom>
        </p:spPr>
        <p:txBody>
          <a:bodyPr lIns="0" tIns="0" rIns="0" bIns="0" rtlCol="0" anchor="t">
            <a:spAutoFit/>
          </a:bodyPr>
          <a:lstStyle/>
          <a:p>
            <a:pPr algn="l">
              <a:lnSpc>
                <a:spcPts val="5263"/>
              </a:lnSpc>
            </a:pPr>
            <a:endParaRPr/>
          </a:p>
          <a:p>
            <a:pPr marL="604519" lvl="1" indent="-302260" algn="l">
              <a:lnSpc>
                <a:spcPts val="5263"/>
              </a:lnSpc>
              <a:buFont typeface="Arial"/>
              <a:buChar char="•"/>
            </a:pPr>
            <a:r>
              <a:rPr lang="en-US" sz="2799">
                <a:solidFill>
                  <a:srgbClr val="01070A"/>
                </a:solidFill>
                <a:latin typeface="Open Sans"/>
                <a:ea typeface="Open Sans"/>
                <a:cs typeface="Open Sans"/>
                <a:sym typeface="Open Sans"/>
              </a:rPr>
              <a:t>is a simple, fast statistical method that uses word frequency to represent text but lacks understanding of context or meaning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28493"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2628128" y="21815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TextBox 9"/>
          <p:cNvSpPr txBox="1"/>
          <p:nvPr/>
        </p:nvSpPr>
        <p:spPr>
          <a:xfrm>
            <a:off x="2628381" y="1308063"/>
            <a:ext cx="10059393" cy="703911"/>
          </a:xfrm>
          <a:prstGeom prst="rect">
            <a:avLst/>
          </a:prstGeom>
        </p:spPr>
        <p:txBody>
          <a:bodyPr lIns="0" tIns="0" rIns="0" bIns="0" rtlCol="0" anchor="t">
            <a:spAutoFit/>
          </a:bodyPr>
          <a:lstStyle/>
          <a:p>
            <a:pPr marL="0" lvl="0" indent="0" algn="l">
              <a:lnSpc>
                <a:spcPts val="5824"/>
              </a:lnSpc>
              <a:spcBef>
                <a:spcPct val="0"/>
              </a:spcBef>
            </a:pPr>
            <a:r>
              <a:rPr lang="en-US" sz="4160">
                <a:solidFill>
                  <a:srgbClr val="01070A"/>
                </a:solidFill>
                <a:latin typeface="Carelia"/>
                <a:ea typeface="Carelia"/>
                <a:cs typeface="Carelia"/>
                <a:sym typeface="Carelia"/>
              </a:rPr>
              <a:t>TF-IDF:</a:t>
            </a:r>
          </a:p>
        </p:txBody>
      </p:sp>
      <p:sp>
        <p:nvSpPr>
          <p:cNvPr id="10" name="TextBox 10"/>
          <p:cNvSpPr txBox="1"/>
          <p:nvPr/>
        </p:nvSpPr>
        <p:spPr>
          <a:xfrm>
            <a:off x="2962890" y="2338049"/>
            <a:ext cx="12362220" cy="6868682"/>
          </a:xfrm>
          <a:prstGeom prst="rect">
            <a:avLst/>
          </a:prstGeom>
        </p:spPr>
        <p:txBody>
          <a:bodyPr lIns="0" tIns="0" rIns="0" bIns="0" rtlCol="0" anchor="t">
            <a:spAutoFit/>
          </a:bodyPr>
          <a:lstStyle/>
          <a:p>
            <a:pPr algn="l">
              <a:lnSpc>
                <a:spcPts val="4854"/>
              </a:lnSpc>
            </a:pPr>
            <a:endParaRPr/>
          </a:p>
          <a:p>
            <a:pPr marL="604519" lvl="1" indent="-302260" algn="l">
              <a:lnSpc>
                <a:spcPts val="5599"/>
              </a:lnSpc>
              <a:buFont typeface="Arial"/>
              <a:buChar char="•"/>
            </a:pPr>
            <a:r>
              <a:rPr lang="en-US" sz="2799">
                <a:solidFill>
                  <a:srgbClr val="01070A"/>
                </a:solidFill>
                <a:latin typeface="Open Sans"/>
                <a:ea typeface="Open Sans"/>
                <a:cs typeface="Open Sans"/>
                <a:sym typeface="Open Sans"/>
              </a:rPr>
              <a:t>Using more TF-IDF features (e.g., 10,000) is better when training on rich, descriptive fields like book descriptions, as it captures more nuanced vocabulary—this setup is more effective for handling long queries with detailed context.</a:t>
            </a:r>
          </a:p>
          <a:p>
            <a:pPr algn="l">
              <a:lnSpc>
                <a:spcPts val="5599"/>
              </a:lnSpc>
            </a:pPr>
            <a:endParaRPr lang="en-US" sz="2799">
              <a:solidFill>
                <a:srgbClr val="01070A"/>
              </a:solidFill>
              <a:latin typeface="Open Sans"/>
              <a:ea typeface="Open Sans"/>
              <a:cs typeface="Open Sans"/>
              <a:sym typeface="Open Sans"/>
            </a:endParaRPr>
          </a:p>
          <a:p>
            <a:pPr marL="604519" lvl="1" indent="-302260" algn="l">
              <a:lnSpc>
                <a:spcPts val="5599"/>
              </a:lnSpc>
              <a:buFont typeface="Arial"/>
              <a:buChar char="•"/>
            </a:pPr>
            <a:r>
              <a:rPr lang="en-US" sz="2799">
                <a:solidFill>
                  <a:srgbClr val="01070A"/>
                </a:solidFill>
                <a:latin typeface="Open Sans"/>
                <a:ea typeface="Open Sans"/>
                <a:cs typeface="Open Sans"/>
                <a:sym typeface="Open Sans"/>
              </a:rPr>
              <a:t>Using fewer TF-IDF features (e.g., 5,000) works better when training on concise, merged fields like title, author, and genre, where the vocabulary is more focused—this setup aligns well with short queries that rely on key terms.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28493"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2628128" y="21815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TextBox 9"/>
          <p:cNvSpPr txBox="1"/>
          <p:nvPr/>
        </p:nvSpPr>
        <p:spPr>
          <a:xfrm>
            <a:off x="2628381" y="1308063"/>
            <a:ext cx="10059393" cy="703911"/>
          </a:xfrm>
          <a:prstGeom prst="rect">
            <a:avLst/>
          </a:prstGeom>
        </p:spPr>
        <p:txBody>
          <a:bodyPr lIns="0" tIns="0" rIns="0" bIns="0" rtlCol="0" anchor="t">
            <a:spAutoFit/>
          </a:bodyPr>
          <a:lstStyle/>
          <a:p>
            <a:pPr marL="0" lvl="0" indent="0" algn="l">
              <a:lnSpc>
                <a:spcPts val="5824"/>
              </a:lnSpc>
              <a:spcBef>
                <a:spcPct val="0"/>
              </a:spcBef>
            </a:pPr>
            <a:r>
              <a:rPr lang="en-US" sz="4160">
                <a:solidFill>
                  <a:srgbClr val="01070A"/>
                </a:solidFill>
                <a:latin typeface="Carelia"/>
                <a:ea typeface="Carelia"/>
                <a:cs typeface="Carelia"/>
                <a:sym typeface="Carelia"/>
              </a:rPr>
              <a:t>Bag of Words (BoW):</a:t>
            </a:r>
          </a:p>
        </p:txBody>
      </p:sp>
      <p:sp>
        <p:nvSpPr>
          <p:cNvPr id="10" name="TextBox 10"/>
          <p:cNvSpPr txBox="1"/>
          <p:nvPr/>
        </p:nvSpPr>
        <p:spPr>
          <a:xfrm>
            <a:off x="2628381" y="2029171"/>
            <a:ext cx="12449613" cy="6099672"/>
          </a:xfrm>
          <a:prstGeom prst="rect">
            <a:avLst/>
          </a:prstGeom>
        </p:spPr>
        <p:txBody>
          <a:bodyPr lIns="0" tIns="0" rIns="0" bIns="0" rtlCol="0" anchor="t">
            <a:spAutoFit/>
          </a:bodyPr>
          <a:lstStyle/>
          <a:p>
            <a:pPr algn="l">
              <a:lnSpc>
                <a:spcPts val="4529"/>
              </a:lnSpc>
            </a:pPr>
            <a:endParaRPr/>
          </a:p>
          <a:p>
            <a:pPr marL="604519" lvl="1" indent="-302260" algn="l">
              <a:lnSpc>
                <a:spcPts val="5599"/>
              </a:lnSpc>
              <a:buFont typeface="Arial"/>
              <a:buChar char="•"/>
            </a:pPr>
            <a:r>
              <a:rPr lang="en-US" sz="2799">
                <a:solidFill>
                  <a:srgbClr val="01070A"/>
                </a:solidFill>
                <a:latin typeface="Open Sans"/>
                <a:ea typeface="Open Sans"/>
                <a:cs typeface="Open Sans"/>
                <a:sym typeface="Open Sans"/>
              </a:rPr>
              <a:t>Bag of Words (BoW) is a basic text representation method that converts text into fixed-length vectors based on word frequency, ignoring grammar and word order. It creates a vocabulary of unique terms from the corpus and represents each document by counting how often each word appears. While simple and fast, BoW doesn't capture context or semantics, making it best suited for tasks where word presence matters more than meaning.</a:t>
            </a:r>
          </a:p>
          <a:p>
            <a:pPr algn="l">
              <a:lnSpc>
                <a:spcPts val="5263"/>
              </a:lnSpc>
            </a:pPr>
            <a:endParaRPr lang="en-US" sz="2799">
              <a:solidFill>
                <a:srgbClr val="01070A"/>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28493"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2628128" y="21815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TextBox 9"/>
          <p:cNvSpPr txBox="1"/>
          <p:nvPr/>
        </p:nvSpPr>
        <p:spPr>
          <a:xfrm>
            <a:off x="2628381" y="1308063"/>
            <a:ext cx="10059393" cy="703911"/>
          </a:xfrm>
          <a:prstGeom prst="rect">
            <a:avLst/>
          </a:prstGeom>
        </p:spPr>
        <p:txBody>
          <a:bodyPr lIns="0" tIns="0" rIns="0" bIns="0" rtlCol="0" anchor="t">
            <a:spAutoFit/>
          </a:bodyPr>
          <a:lstStyle/>
          <a:p>
            <a:pPr marL="0" lvl="0" indent="0" algn="l">
              <a:lnSpc>
                <a:spcPts val="5824"/>
              </a:lnSpc>
              <a:spcBef>
                <a:spcPct val="0"/>
              </a:spcBef>
            </a:pPr>
            <a:r>
              <a:rPr lang="en-US" sz="4160">
                <a:solidFill>
                  <a:srgbClr val="01070A"/>
                </a:solidFill>
                <a:latin typeface="Carelia"/>
                <a:ea typeface="Carelia"/>
                <a:cs typeface="Carelia"/>
                <a:sym typeface="Carelia"/>
              </a:rPr>
              <a:t>Bag of Words (BoW):</a:t>
            </a:r>
          </a:p>
        </p:txBody>
      </p:sp>
      <p:sp>
        <p:nvSpPr>
          <p:cNvPr id="10" name="TextBox 10"/>
          <p:cNvSpPr txBox="1"/>
          <p:nvPr/>
        </p:nvSpPr>
        <p:spPr>
          <a:xfrm>
            <a:off x="2756828" y="1981546"/>
            <a:ext cx="11649025" cy="6873734"/>
          </a:xfrm>
          <a:prstGeom prst="rect">
            <a:avLst/>
          </a:prstGeom>
        </p:spPr>
        <p:txBody>
          <a:bodyPr lIns="0" tIns="0" rIns="0" bIns="0" rtlCol="0" anchor="t">
            <a:spAutoFit/>
          </a:bodyPr>
          <a:lstStyle/>
          <a:p>
            <a:pPr algn="l">
              <a:lnSpc>
                <a:spcPts val="5127"/>
              </a:lnSpc>
            </a:pPr>
            <a:endParaRPr/>
          </a:p>
          <a:p>
            <a:pPr marL="604521" lvl="1" indent="-302261" algn="l">
              <a:lnSpc>
                <a:spcPts val="5600"/>
              </a:lnSpc>
              <a:buFont typeface="Arial"/>
              <a:buChar char="•"/>
            </a:pPr>
            <a:r>
              <a:rPr lang="en-US" sz="2800">
                <a:solidFill>
                  <a:srgbClr val="01070A"/>
                </a:solidFill>
                <a:latin typeface="Open Sans"/>
                <a:ea typeface="Open Sans"/>
                <a:cs typeface="Open Sans"/>
                <a:sym typeface="Open Sans"/>
              </a:rPr>
              <a:t>Using more BoW features (e.g., 10,000) is effective when training on rich text like descriptions, as it preserves more unique terms—this suits long queries that contain detailed or uncommon words.</a:t>
            </a:r>
          </a:p>
          <a:p>
            <a:pPr algn="l">
              <a:lnSpc>
                <a:spcPts val="5600"/>
              </a:lnSpc>
            </a:pPr>
            <a:endParaRPr lang="en-US" sz="2800">
              <a:solidFill>
                <a:srgbClr val="01070A"/>
              </a:solidFill>
              <a:latin typeface="Open Sans"/>
              <a:ea typeface="Open Sans"/>
              <a:cs typeface="Open Sans"/>
              <a:sym typeface="Open Sans"/>
            </a:endParaRPr>
          </a:p>
          <a:p>
            <a:pPr marL="604521" lvl="1" indent="-302261" algn="l">
              <a:lnSpc>
                <a:spcPts val="5600"/>
              </a:lnSpc>
              <a:buFont typeface="Arial"/>
              <a:buChar char="•"/>
            </a:pPr>
            <a:r>
              <a:rPr lang="en-US" sz="2800">
                <a:solidFill>
                  <a:srgbClr val="01070A"/>
                </a:solidFill>
                <a:latin typeface="Open Sans"/>
                <a:ea typeface="Open Sans"/>
                <a:cs typeface="Open Sans"/>
                <a:sym typeface="Open Sans"/>
              </a:rPr>
              <a:t>Using fewer BoW features (e.g., 5,000) performs better when training on merged fields like title, author, and genre, where the language is simpler and more repetitive—this fits short queries that use core keywords.</a:t>
            </a:r>
          </a:p>
          <a:p>
            <a:pPr algn="l">
              <a:lnSpc>
                <a:spcPts val="5127"/>
              </a:lnSpc>
            </a:pPr>
            <a:endParaRPr lang="en-US" sz="2800">
              <a:solidFill>
                <a:srgbClr val="01070A"/>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28493"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2628128" y="21815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TextBox 9"/>
          <p:cNvSpPr txBox="1"/>
          <p:nvPr/>
        </p:nvSpPr>
        <p:spPr>
          <a:xfrm>
            <a:off x="2628381" y="1308063"/>
            <a:ext cx="10059393" cy="703911"/>
          </a:xfrm>
          <a:prstGeom prst="rect">
            <a:avLst/>
          </a:prstGeom>
        </p:spPr>
        <p:txBody>
          <a:bodyPr lIns="0" tIns="0" rIns="0" bIns="0" rtlCol="0" anchor="t">
            <a:spAutoFit/>
          </a:bodyPr>
          <a:lstStyle/>
          <a:p>
            <a:pPr marL="0" lvl="0" indent="0" algn="l">
              <a:lnSpc>
                <a:spcPts val="5824"/>
              </a:lnSpc>
              <a:spcBef>
                <a:spcPct val="0"/>
              </a:spcBef>
            </a:pPr>
            <a:r>
              <a:rPr lang="en-US" sz="4160">
                <a:solidFill>
                  <a:srgbClr val="01070A"/>
                </a:solidFill>
                <a:latin typeface="Carelia"/>
                <a:ea typeface="Carelia"/>
                <a:cs typeface="Carelia"/>
                <a:sym typeface="Carelia"/>
              </a:rPr>
              <a:t>Transformers:</a:t>
            </a:r>
          </a:p>
        </p:txBody>
      </p:sp>
      <p:sp>
        <p:nvSpPr>
          <p:cNvPr id="10" name="TextBox 10"/>
          <p:cNvSpPr txBox="1"/>
          <p:nvPr/>
        </p:nvSpPr>
        <p:spPr>
          <a:xfrm>
            <a:off x="2756828" y="1962496"/>
            <a:ext cx="11649025" cy="4766239"/>
          </a:xfrm>
          <a:prstGeom prst="rect">
            <a:avLst/>
          </a:prstGeom>
        </p:spPr>
        <p:txBody>
          <a:bodyPr lIns="0" tIns="0" rIns="0" bIns="0" rtlCol="0" anchor="t">
            <a:spAutoFit/>
          </a:bodyPr>
          <a:lstStyle/>
          <a:p>
            <a:pPr algn="l">
              <a:lnSpc>
                <a:spcPts val="5600"/>
              </a:lnSpc>
            </a:pPr>
            <a:endParaRPr/>
          </a:p>
          <a:p>
            <a:pPr marL="604521" lvl="1" indent="-302261" algn="l">
              <a:lnSpc>
                <a:spcPts val="5600"/>
              </a:lnSpc>
              <a:buFont typeface="Arial"/>
              <a:buChar char="•"/>
            </a:pPr>
            <a:r>
              <a:rPr lang="en-US" sz="2800">
                <a:solidFill>
                  <a:srgbClr val="01070A"/>
                </a:solidFill>
                <a:latin typeface="Open Sans"/>
                <a:ea typeface="Open Sans"/>
                <a:cs typeface="Open Sans"/>
                <a:sym typeface="Open Sans"/>
              </a:rPr>
              <a:t>(e.g.,BERT, AraBERT,all-MiniLM-L6-v2) provide deep semantic understanding by converting text into dense vectors. These are ideal for capturing meaning and handling complex or unseen queries.</a:t>
            </a:r>
          </a:p>
          <a:p>
            <a:pPr algn="l">
              <a:lnSpc>
                <a:spcPts val="5127"/>
              </a:lnSpc>
            </a:pPr>
            <a:endParaRPr lang="en-US" sz="2800">
              <a:solidFill>
                <a:srgbClr val="01070A"/>
              </a:solidFill>
              <a:latin typeface="Open Sans"/>
              <a:ea typeface="Open Sans"/>
              <a:cs typeface="Open Sans"/>
              <a:sym typeface="Open Sans"/>
            </a:endParaRPr>
          </a:p>
          <a:p>
            <a:pPr algn="l">
              <a:lnSpc>
                <a:spcPts val="5127"/>
              </a:lnSpc>
            </a:pPr>
            <a:endParaRPr lang="en-US" sz="2800">
              <a:solidFill>
                <a:srgbClr val="01070A"/>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28493"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2628128" y="21815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Freeform 9"/>
          <p:cNvSpPr/>
          <p:nvPr/>
        </p:nvSpPr>
        <p:spPr>
          <a:xfrm>
            <a:off x="11701786" y="2799922"/>
            <a:ext cx="4235323" cy="6356958"/>
          </a:xfrm>
          <a:custGeom>
            <a:avLst/>
            <a:gdLst/>
            <a:ahLst/>
            <a:cxnLst/>
            <a:rect l="l" t="t" r="r" b="b"/>
            <a:pathLst>
              <a:path w="4235323" h="6356958">
                <a:moveTo>
                  <a:pt x="0" y="0"/>
                </a:moveTo>
                <a:lnTo>
                  <a:pt x="4235324" y="0"/>
                </a:lnTo>
                <a:lnTo>
                  <a:pt x="4235324" y="6356959"/>
                </a:lnTo>
                <a:lnTo>
                  <a:pt x="0" y="6356959"/>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2628381" y="1308063"/>
            <a:ext cx="10059393" cy="703911"/>
          </a:xfrm>
          <a:prstGeom prst="rect">
            <a:avLst/>
          </a:prstGeom>
        </p:spPr>
        <p:txBody>
          <a:bodyPr lIns="0" tIns="0" rIns="0" bIns="0" rtlCol="0" anchor="t">
            <a:spAutoFit/>
          </a:bodyPr>
          <a:lstStyle/>
          <a:p>
            <a:pPr marL="0" lvl="0" indent="0" algn="l">
              <a:lnSpc>
                <a:spcPts val="5824"/>
              </a:lnSpc>
              <a:spcBef>
                <a:spcPct val="0"/>
              </a:spcBef>
            </a:pPr>
            <a:r>
              <a:rPr lang="en-US" sz="4160">
                <a:solidFill>
                  <a:srgbClr val="01070A"/>
                </a:solidFill>
                <a:latin typeface="Carelia"/>
                <a:ea typeface="Carelia"/>
                <a:cs typeface="Carelia"/>
                <a:sym typeface="Carelia"/>
              </a:rPr>
              <a:t>Transformers:</a:t>
            </a:r>
          </a:p>
        </p:txBody>
      </p:sp>
      <p:sp>
        <p:nvSpPr>
          <p:cNvPr id="11" name="TextBox 11"/>
          <p:cNvSpPr txBox="1"/>
          <p:nvPr/>
        </p:nvSpPr>
        <p:spPr>
          <a:xfrm>
            <a:off x="2756828" y="2000596"/>
            <a:ext cx="8944959" cy="7861935"/>
          </a:xfrm>
          <a:prstGeom prst="rect">
            <a:avLst/>
          </a:prstGeom>
        </p:spPr>
        <p:txBody>
          <a:bodyPr lIns="0" tIns="0" rIns="0" bIns="0" rtlCol="0" anchor="t">
            <a:spAutoFit/>
          </a:bodyPr>
          <a:lstStyle/>
          <a:p>
            <a:pPr algn="l">
              <a:lnSpc>
                <a:spcPts val="4800"/>
              </a:lnSpc>
            </a:pPr>
            <a:endParaRPr/>
          </a:p>
          <a:p>
            <a:pPr marL="518160" lvl="1" indent="-259080" algn="l">
              <a:lnSpc>
                <a:spcPts val="4800"/>
              </a:lnSpc>
              <a:buFont typeface="Arial"/>
              <a:buChar char="•"/>
            </a:pPr>
            <a:r>
              <a:rPr lang="en-US" sz="2400">
                <a:solidFill>
                  <a:srgbClr val="01070A"/>
                </a:solidFill>
                <a:latin typeface="Open Sans"/>
                <a:ea typeface="Open Sans"/>
                <a:cs typeface="Open Sans"/>
                <a:sym typeface="Open Sans"/>
              </a:rPr>
              <a:t>The encoder in the Transformer architecture generates embeddings by processing input tokens through multiple self-attention and feedforward layers. Using Sentence Transformers and Hugging Face models, the encoder captures contextual relationships between words, producing dense vector representations. Sentence Transformers typically apply a pooling strategy (like mean pooling) over the token embeddings from the final encoder layer to create a single fixed-size sentence embedding suitable for tasks like similarity, clustering, or retrieval.</a:t>
            </a:r>
          </a:p>
          <a:p>
            <a:pPr algn="l">
              <a:lnSpc>
                <a:spcPts val="4800"/>
              </a:lnSpc>
            </a:pPr>
            <a:endParaRPr lang="en-US" sz="2400">
              <a:solidFill>
                <a:srgbClr val="01070A"/>
              </a:solidFill>
              <a:latin typeface="Open Sans"/>
              <a:ea typeface="Open Sans"/>
              <a:cs typeface="Open Sans"/>
              <a:sym typeface="Open Sans"/>
            </a:endParaRPr>
          </a:p>
          <a:p>
            <a:pPr algn="l">
              <a:lnSpc>
                <a:spcPts val="4800"/>
              </a:lnSpc>
            </a:pPr>
            <a:endParaRPr lang="en-US" sz="2400">
              <a:solidFill>
                <a:srgbClr val="01070A"/>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28493"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2628128" y="21815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Freeform 9"/>
          <p:cNvSpPr/>
          <p:nvPr/>
        </p:nvSpPr>
        <p:spPr>
          <a:xfrm>
            <a:off x="3105377" y="3428166"/>
            <a:ext cx="11806443" cy="3430668"/>
          </a:xfrm>
          <a:custGeom>
            <a:avLst/>
            <a:gdLst/>
            <a:ahLst/>
            <a:cxnLst/>
            <a:rect l="l" t="t" r="r" b="b"/>
            <a:pathLst>
              <a:path w="11806443" h="3430668">
                <a:moveTo>
                  <a:pt x="0" y="0"/>
                </a:moveTo>
                <a:lnTo>
                  <a:pt x="11806443" y="0"/>
                </a:lnTo>
                <a:lnTo>
                  <a:pt x="11806443" y="3430668"/>
                </a:lnTo>
                <a:lnTo>
                  <a:pt x="0" y="3430668"/>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2628381" y="1308063"/>
            <a:ext cx="10059393" cy="703911"/>
          </a:xfrm>
          <a:prstGeom prst="rect">
            <a:avLst/>
          </a:prstGeom>
        </p:spPr>
        <p:txBody>
          <a:bodyPr lIns="0" tIns="0" rIns="0" bIns="0" rtlCol="0" anchor="t">
            <a:spAutoFit/>
          </a:bodyPr>
          <a:lstStyle/>
          <a:p>
            <a:pPr marL="0" lvl="0" indent="0" algn="l">
              <a:lnSpc>
                <a:spcPts val="5824"/>
              </a:lnSpc>
              <a:spcBef>
                <a:spcPct val="0"/>
              </a:spcBef>
            </a:pPr>
            <a:r>
              <a:rPr lang="en-US" sz="4160">
                <a:solidFill>
                  <a:srgbClr val="01070A"/>
                </a:solidFill>
                <a:latin typeface="Carelia"/>
                <a:ea typeface="Carelia"/>
                <a:cs typeface="Carelia"/>
                <a:sym typeface="Carelia"/>
              </a:rPr>
              <a:t>Average Similarity: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92544"/>
            <a:ext cx="12818799" cy="1120515"/>
          </a:xfrm>
          <a:prstGeom prst="rect">
            <a:avLst/>
          </a:prstGeom>
        </p:spPr>
        <p:txBody>
          <a:bodyPr lIns="0" tIns="0" rIns="0" bIns="0" rtlCol="0" anchor="t">
            <a:spAutoFit/>
          </a:bodyPr>
          <a:lstStyle/>
          <a:p>
            <a:pPr marL="0" lvl="0" indent="0" algn="ctr">
              <a:lnSpc>
                <a:spcPts val="9117"/>
              </a:lnSpc>
              <a:spcBef>
                <a:spcPct val="0"/>
              </a:spcBef>
            </a:pPr>
            <a:r>
              <a:rPr lang="en-US" sz="6512">
                <a:solidFill>
                  <a:srgbClr val="01070A"/>
                </a:solidFill>
                <a:latin typeface="Carelia"/>
                <a:ea typeface="Carelia"/>
                <a:cs typeface="Carelia"/>
                <a:sym typeface="Carelia"/>
              </a:rPr>
              <a:t>Indexing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863001" y="7012197"/>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628381" y="2178874"/>
            <a:ext cx="13545317" cy="2319910"/>
          </a:xfrm>
          <a:prstGeom prst="rect">
            <a:avLst/>
          </a:prstGeom>
        </p:spPr>
        <p:txBody>
          <a:bodyPr lIns="0" tIns="0" rIns="0" bIns="0" rtlCol="0" anchor="t">
            <a:spAutoFit/>
          </a:bodyPr>
          <a:lstStyle/>
          <a:p>
            <a:pPr algn="l">
              <a:lnSpc>
                <a:spcPts val="4697"/>
              </a:lnSpc>
            </a:pPr>
            <a:r>
              <a:rPr lang="en-US" sz="2699">
                <a:solidFill>
                  <a:srgbClr val="01070A"/>
                </a:solidFill>
                <a:latin typeface="Open Sans"/>
                <a:ea typeface="Open Sans"/>
                <a:cs typeface="Open Sans"/>
                <a:sym typeface="Open Sans"/>
              </a:rPr>
              <a:t>An inverted index is a data structure used by search engines to quickly find all documents that contain a given word or term.</a:t>
            </a:r>
          </a:p>
          <a:p>
            <a:pPr algn="l">
              <a:lnSpc>
                <a:spcPts val="4697"/>
              </a:lnSpc>
            </a:pPr>
            <a:endParaRPr lang="en-US" sz="2699">
              <a:solidFill>
                <a:srgbClr val="01070A"/>
              </a:solidFill>
              <a:latin typeface="Open Sans"/>
              <a:ea typeface="Open Sans"/>
              <a:cs typeface="Open Sans"/>
              <a:sym typeface="Open Sans"/>
            </a:endParaRPr>
          </a:p>
          <a:p>
            <a:pPr algn="l">
              <a:lnSpc>
                <a:spcPts val="4697"/>
              </a:lnSpc>
            </a:pPr>
            <a:endParaRPr lang="en-US" sz="2699">
              <a:solidFill>
                <a:srgbClr val="01070A"/>
              </a:solidFill>
              <a:latin typeface="Open Sans"/>
              <a:ea typeface="Open Sans"/>
              <a:cs typeface="Open Sans"/>
              <a:sym typeface="Open Sans"/>
            </a:endParaRPr>
          </a:p>
        </p:txBody>
      </p:sp>
      <p:sp>
        <p:nvSpPr>
          <p:cNvPr id="5" name="Freeform 5"/>
          <p:cNvSpPr/>
          <p:nvPr/>
        </p:nvSpPr>
        <p:spPr>
          <a:xfrm>
            <a:off x="4408184" y="3682711"/>
            <a:ext cx="9985711" cy="5622585"/>
          </a:xfrm>
          <a:custGeom>
            <a:avLst/>
            <a:gdLst/>
            <a:ahLst/>
            <a:cxnLst/>
            <a:rect l="l" t="t" r="r" b="b"/>
            <a:pathLst>
              <a:path w="9985711" h="5622585">
                <a:moveTo>
                  <a:pt x="0" y="0"/>
                </a:moveTo>
                <a:lnTo>
                  <a:pt x="9985711" y="0"/>
                </a:lnTo>
                <a:lnTo>
                  <a:pt x="9985711" y="5622585"/>
                </a:lnTo>
                <a:lnTo>
                  <a:pt x="0" y="5622585"/>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3073555" y="590550"/>
            <a:ext cx="12136739" cy="1227531"/>
          </a:xfrm>
          <a:prstGeom prst="rect">
            <a:avLst/>
          </a:prstGeom>
        </p:spPr>
        <p:txBody>
          <a:bodyPr lIns="0" tIns="0" rIns="0" bIns="0" rtlCol="0" anchor="t">
            <a:spAutoFit/>
          </a:bodyPr>
          <a:lstStyle/>
          <a:p>
            <a:pPr marL="0" lvl="0" indent="0" algn="ctr">
              <a:lnSpc>
                <a:spcPts val="10011"/>
              </a:lnSpc>
              <a:spcBef>
                <a:spcPct val="0"/>
              </a:spcBef>
            </a:pPr>
            <a:r>
              <a:rPr lang="en-US" sz="7151">
                <a:solidFill>
                  <a:srgbClr val="01070A"/>
                </a:solidFill>
                <a:latin typeface="Carelia"/>
                <a:ea typeface="Carelia"/>
                <a:cs typeface="Carelia"/>
                <a:sym typeface="Carelia"/>
              </a:rPr>
              <a:t>Inverted Indexing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863001" y="7012197"/>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628381" y="2178874"/>
            <a:ext cx="13545317" cy="2319777"/>
          </a:xfrm>
          <a:prstGeom prst="rect">
            <a:avLst/>
          </a:prstGeom>
        </p:spPr>
        <p:txBody>
          <a:bodyPr lIns="0" tIns="0" rIns="0" bIns="0" rtlCol="0" anchor="t">
            <a:spAutoFit/>
          </a:bodyPr>
          <a:lstStyle/>
          <a:p>
            <a:pPr algn="l">
              <a:lnSpc>
                <a:spcPts val="4697"/>
              </a:lnSpc>
            </a:pPr>
            <a:r>
              <a:rPr lang="en-US" sz="2699">
                <a:solidFill>
                  <a:srgbClr val="01070A"/>
                </a:solidFill>
                <a:latin typeface="Open Sans"/>
                <a:ea typeface="Open Sans"/>
                <a:cs typeface="Open Sans"/>
                <a:sym typeface="Open Sans"/>
              </a:rPr>
              <a:t>An inverted index is a data structure used by search engines to quickly find all documents that contain a given word or term.</a:t>
            </a:r>
          </a:p>
          <a:p>
            <a:pPr algn="l">
              <a:lnSpc>
                <a:spcPts val="4697"/>
              </a:lnSpc>
            </a:pPr>
            <a:endParaRPr lang="en-US" sz="2699">
              <a:solidFill>
                <a:srgbClr val="01070A"/>
              </a:solidFill>
              <a:latin typeface="Open Sans"/>
              <a:ea typeface="Open Sans"/>
              <a:cs typeface="Open Sans"/>
              <a:sym typeface="Open Sans"/>
            </a:endParaRPr>
          </a:p>
          <a:p>
            <a:pPr algn="l">
              <a:lnSpc>
                <a:spcPts val="4697"/>
              </a:lnSpc>
            </a:pPr>
            <a:endParaRPr lang="en-US" sz="2699">
              <a:solidFill>
                <a:srgbClr val="01070A"/>
              </a:solidFill>
              <a:latin typeface="Open Sans"/>
              <a:ea typeface="Open Sans"/>
              <a:cs typeface="Open Sans"/>
              <a:sym typeface="Open Sans"/>
            </a:endParaRPr>
          </a:p>
        </p:txBody>
      </p:sp>
      <p:sp>
        <p:nvSpPr>
          <p:cNvPr id="5" name="Freeform 5"/>
          <p:cNvSpPr/>
          <p:nvPr/>
        </p:nvSpPr>
        <p:spPr>
          <a:xfrm>
            <a:off x="4408184" y="3682711"/>
            <a:ext cx="9985711" cy="5622585"/>
          </a:xfrm>
          <a:custGeom>
            <a:avLst/>
            <a:gdLst/>
            <a:ahLst/>
            <a:cxnLst/>
            <a:rect l="l" t="t" r="r" b="b"/>
            <a:pathLst>
              <a:path w="9985711" h="5622585">
                <a:moveTo>
                  <a:pt x="0" y="0"/>
                </a:moveTo>
                <a:lnTo>
                  <a:pt x="9985711" y="0"/>
                </a:lnTo>
                <a:lnTo>
                  <a:pt x="9985711" y="5622585"/>
                </a:lnTo>
                <a:lnTo>
                  <a:pt x="0" y="5622585"/>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3073555" y="628650"/>
            <a:ext cx="12136739" cy="944883"/>
          </a:xfrm>
          <a:prstGeom prst="rect">
            <a:avLst/>
          </a:prstGeom>
        </p:spPr>
        <p:txBody>
          <a:bodyPr lIns="0" tIns="0" rIns="0" bIns="0" rtlCol="0" anchor="t">
            <a:spAutoFit/>
          </a:bodyPr>
          <a:lstStyle/>
          <a:p>
            <a:pPr marL="0" lvl="0" indent="0" algn="ctr">
              <a:lnSpc>
                <a:spcPts val="7771"/>
              </a:lnSpc>
              <a:spcBef>
                <a:spcPct val="0"/>
              </a:spcBef>
            </a:pPr>
            <a:r>
              <a:rPr lang="en-US" sz="5551">
                <a:solidFill>
                  <a:srgbClr val="01070A"/>
                </a:solidFill>
                <a:latin typeface="Carelia"/>
                <a:ea typeface="Carelia"/>
                <a:cs typeface="Carelia"/>
                <a:sym typeface="Carelia"/>
              </a:rPr>
              <a:t>Inverted Indexing construction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622403" y="-589740"/>
            <a:ext cx="9048214" cy="12247451"/>
            <a:chOff x="0" y="0"/>
            <a:chExt cx="2383069" cy="3225666"/>
          </a:xfrm>
        </p:grpSpPr>
        <p:sp>
          <p:nvSpPr>
            <p:cNvPr id="4" name="Freeform 4"/>
            <p:cNvSpPr/>
            <p:nvPr/>
          </p:nvSpPr>
          <p:spPr>
            <a:xfrm>
              <a:off x="0" y="0"/>
              <a:ext cx="2383069" cy="3225666"/>
            </a:xfrm>
            <a:custGeom>
              <a:avLst/>
              <a:gdLst/>
              <a:ahLst/>
              <a:cxnLst/>
              <a:rect l="l" t="t" r="r" b="b"/>
              <a:pathLst>
                <a:path w="2383069" h="3225666">
                  <a:moveTo>
                    <a:pt x="0" y="0"/>
                  </a:moveTo>
                  <a:lnTo>
                    <a:pt x="2383069" y="0"/>
                  </a:lnTo>
                  <a:lnTo>
                    <a:pt x="2383069" y="3225666"/>
                  </a:lnTo>
                  <a:lnTo>
                    <a:pt x="0" y="3225666"/>
                  </a:lnTo>
                  <a:close/>
                </a:path>
              </a:pathLst>
            </a:custGeom>
            <a:solidFill>
              <a:srgbClr val="FFFFFF"/>
            </a:solidFill>
            <a:ln w="38100" cap="sq">
              <a:solidFill>
                <a:srgbClr val="000000"/>
              </a:solidFill>
              <a:prstDash val="solid"/>
              <a:miter/>
            </a:ln>
          </p:spPr>
          <p:txBody>
            <a:bodyPr/>
            <a:lstStyle/>
            <a:p>
              <a:endParaRPr lang="en-US"/>
            </a:p>
          </p:txBody>
        </p:sp>
        <p:sp>
          <p:nvSpPr>
            <p:cNvPr id="5" name="TextBox 5"/>
            <p:cNvSpPr txBox="1"/>
            <p:nvPr/>
          </p:nvSpPr>
          <p:spPr>
            <a:xfrm>
              <a:off x="0" y="-47625"/>
              <a:ext cx="2383069" cy="3273291"/>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flipH="1">
            <a:off x="11878576" y="5210885"/>
            <a:ext cx="5565196" cy="4047415"/>
          </a:xfrm>
          <a:custGeom>
            <a:avLst/>
            <a:gdLst/>
            <a:ahLst/>
            <a:cxnLst/>
            <a:rect l="l" t="t" r="r" b="b"/>
            <a:pathLst>
              <a:path w="5565196" h="4047415">
                <a:moveTo>
                  <a:pt x="5565195" y="0"/>
                </a:moveTo>
                <a:lnTo>
                  <a:pt x="0" y="0"/>
                </a:lnTo>
                <a:lnTo>
                  <a:pt x="0" y="4047415"/>
                </a:lnTo>
                <a:lnTo>
                  <a:pt x="5565195" y="4047415"/>
                </a:lnTo>
                <a:lnTo>
                  <a:pt x="556519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4643187" y="1511128"/>
            <a:ext cx="7631305" cy="8775872"/>
          </a:xfrm>
          <a:prstGeom prst="rect">
            <a:avLst/>
          </a:prstGeom>
        </p:spPr>
        <p:txBody>
          <a:bodyPr lIns="0" tIns="0" rIns="0" bIns="0" rtlCol="0" anchor="t">
            <a:spAutoFit/>
          </a:bodyPr>
          <a:lstStyle/>
          <a:p>
            <a:pPr marL="600819" lvl="1" indent="-300409" algn="l">
              <a:lnSpc>
                <a:spcPts val="3895"/>
              </a:lnSpc>
              <a:buFont typeface="Arial"/>
              <a:buChar char="•"/>
            </a:pPr>
            <a:r>
              <a:rPr lang="en-US" sz="2782">
                <a:solidFill>
                  <a:srgbClr val="01070A"/>
                </a:solidFill>
                <a:latin typeface="Dosis"/>
                <a:ea typeface="Dosis"/>
                <a:cs typeface="Dosis"/>
                <a:sym typeface="Dosis"/>
              </a:rPr>
              <a:t>Intorduction</a:t>
            </a:r>
          </a:p>
          <a:p>
            <a:pPr marL="600819" lvl="1" indent="-300409" algn="l">
              <a:lnSpc>
                <a:spcPts val="3895"/>
              </a:lnSpc>
              <a:buFont typeface="Arial"/>
              <a:buChar char="•"/>
            </a:pPr>
            <a:r>
              <a:rPr lang="en-US" sz="2782">
                <a:solidFill>
                  <a:srgbClr val="01070A"/>
                </a:solidFill>
                <a:latin typeface="Dosis"/>
                <a:ea typeface="Dosis"/>
                <a:cs typeface="Dosis"/>
                <a:sym typeface="Dosis"/>
              </a:rPr>
              <a:t>problem definition </a:t>
            </a:r>
          </a:p>
          <a:p>
            <a:pPr marL="600819" lvl="1" indent="-300409" algn="l">
              <a:lnSpc>
                <a:spcPts val="3895"/>
              </a:lnSpc>
              <a:buFont typeface="Arial"/>
              <a:buChar char="•"/>
            </a:pPr>
            <a:r>
              <a:rPr lang="en-US" sz="2782">
                <a:solidFill>
                  <a:srgbClr val="01070A"/>
                </a:solidFill>
                <a:latin typeface="Dosis"/>
                <a:ea typeface="Dosis"/>
                <a:cs typeface="Dosis"/>
                <a:sym typeface="Dosis"/>
              </a:rPr>
              <a:t>Objective </a:t>
            </a:r>
          </a:p>
          <a:p>
            <a:pPr marL="600819" lvl="1" indent="-300409" algn="l">
              <a:lnSpc>
                <a:spcPts val="3895"/>
              </a:lnSpc>
              <a:buFont typeface="Arial"/>
              <a:buChar char="•"/>
            </a:pPr>
            <a:r>
              <a:rPr lang="en-US" sz="2782">
                <a:solidFill>
                  <a:srgbClr val="01070A"/>
                </a:solidFill>
                <a:latin typeface="Dosis"/>
                <a:ea typeface="Dosis"/>
                <a:cs typeface="Dosis"/>
                <a:sym typeface="Dosis"/>
              </a:rPr>
              <a:t>motivation</a:t>
            </a:r>
          </a:p>
          <a:p>
            <a:pPr marL="600819" lvl="1" indent="-300409" algn="l">
              <a:lnSpc>
                <a:spcPts val="3895"/>
              </a:lnSpc>
              <a:buFont typeface="Arial"/>
              <a:buChar char="•"/>
            </a:pPr>
            <a:r>
              <a:rPr lang="en-US" sz="2782">
                <a:solidFill>
                  <a:srgbClr val="01070A"/>
                </a:solidFill>
                <a:latin typeface="Dosis"/>
                <a:ea typeface="Dosis"/>
                <a:cs typeface="Dosis"/>
                <a:sym typeface="Dosis"/>
              </a:rPr>
              <a:t>survay</a:t>
            </a:r>
          </a:p>
          <a:p>
            <a:pPr marL="600819" lvl="1" indent="-300409" algn="l">
              <a:lnSpc>
                <a:spcPts val="3895"/>
              </a:lnSpc>
              <a:buFont typeface="Arial"/>
              <a:buChar char="•"/>
            </a:pPr>
            <a:r>
              <a:rPr lang="en-US" sz="2782">
                <a:solidFill>
                  <a:srgbClr val="01070A"/>
                </a:solidFill>
                <a:latin typeface="Dosis"/>
                <a:ea typeface="Dosis"/>
                <a:cs typeface="Dosis"/>
                <a:sym typeface="Dosis"/>
              </a:rPr>
              <a:t>Dataset</a:t>
            </a:r>
          </a:p>
          <a:p>
            <a:pPr marL="600819" lvl="1" indent="-300409" algn="l">
              <a:lnSpc>
                <a:spcPts val="3895"/>
              </a:lnSpc>
              <a:buFont typeface="Arial"/>
              <a:buChar char="•"/>
            </a:pPr>
            <a:r>
              <a:rPr lang="en-US" sz="2782">
                <a:solidFill>
                  <a:srgbClr val="01070A"/>
                </a:solidFill>
                <a:latin typeface="Dosis"/>
                <a:ea typeface="Dosis"/>
                <a:cs typeface="Dosis"/>
                <a:sym typeface="Dosis"/>
              </a:rPr>
              <a:t>Architecture </a:t>
            </a:r>
          </a:p>
          <a:p>
            <a:pPr marL="600819" lvl="1" indent="-300409" algn="l">
              <a:lnSpc>
                <a:spcPts val="3895"/>
              </a:lnSpc>
              <a:buFont typeface="Arial"/>
              <a:buChar char="•"/>
            </a:pPr>
            <a:r>
              <a:rPr lang="en-US" sz="2782">
                <a:solidFill>
                  <a:srgbClr val="01070A"/>
                </a:solidFill>
                <a:latin typeface="Dosis"/>
                <a:ea typeface="Dosis"/>
                <a:cs typeface="Dosis"/>
                <a:sym typeface="Dosis"/>
              </a:rPr>
              <a:t>Data preparation </a:t>
            </a:r>
          </a:p>
          <a:p>
            <a:pPr marL="600819" lvl="1" indent="-300409" algn="l">
              <a:lnSpc>
                <a:spcPts val="3895"/>
              </a:lnSpc>
              <a:buFont typeface="Arial"/>
              <a:buChar char="•"/>
            </a:pPr>
            <a:r>
              <a:rPr lang="en-US" sz="2782">
                <a:solidFill>
                  <a:srgbClr val="01070A"/>
                </a:solidFill>
                <a:latin typeface="Dosis"/>
                <a:ea typeface="Dosis"/>
                <a:cs typeface="Dosis"/>
                <a:sym typeface="Dosis"/>
              </a:rPr>
              <a:t>embedding techniques</a:t>
            </a:r>
          </a:p>
          <a:p>
            <a:pPr marL="600819" lvl="1" indent="-300409" algn="l">
              <a:lnSpc>
                <a:spcPts val="3895"/>
              </a:lnSpc>
              <a:buFont typeface="Arial"/>
              <a:buChar char="•"/>
            </a:pPr>
            <a:r>
              <a:rPr lang="en-US" sz="2782">
                <a:solidFill>
                  <a:srgbClr val="01070A"/>
                </a:solidFill>
                <a:latin typeface="Dosis"/>
                <a:ea typeface="Dosis"/>
                <a:cs typeface="Dosis"/>
                <a:sym typeface="Dosis"/>
              </a:rPr>
              <a:t>indexing</a:t>
            </a:r>
          </a:p>
          <a:p>
            <a:pPr marL="600819" lvl="1" indent="-300409" algn="l">
              <a:lnSpc>
                <a:spcPts val="3895"/>
              </a:lnSpc>
              <a:buFont typeface="Arial"/>
              <a:buChar char="•"/>
            </a:pPr>
            <a:r>
              <a:rPr lang="en-US" sz="2782">
                <a:solidFill>
                  <a:srgbClr val="01070A"/>
                </a:solidFill>
                <a:latin typeface="Dosis"/>
                <a:ea typeface="Dosis"/>
                <a:cs typeface="Dosis"/>
                <a:sym typeface="Dosis"/>
              </a:rPr>
              <a:t>Query length selection</a:t>
            </a:r>
          </a:p>
          <a:p>
            <a:pPr marL="600819" lvl="1" indent="-300409" algn="l">
              <a:lnSpc>
                <a:spcPts val="3895"/>
              </a:lnSpc>
              <a:buFont typeface="Arial"/>
              <a:buChar char="•"/>
            </a:pPr>
            <a:r>
              <a:rPr lang="en-US" sz="2782">
                <a:solidFill>
                  <a:srgbClr val="01070A"/>
                </a:solidFill>
                <a:latin typeface="Dosis"/>
                <a:ea typeface="Dosis"/>
                <a:cs typeface="Dosis"/>
                <a:sym typeface="Dosis"/>
              </a:rPr>
              <a:t>similarity and Retrieval </a:t>
            </a:r>
          </a:p>
          <a:p>
            <a:pPr marL="600819" lvl="1" indent="-300409" algn="l">
              <a:lnSpc>
                <a:spcPts val="3895"/>
              </a:lnSpc>
              <a:buFont typeface="Arial"/>
              <a:buChar char="•"/>
            </a:pPr>
            <a:r>
              <a:rPr lang="en-US" sz="2782">
                <a:solidFill>
                  <a:srgbClr val="01070A"/>
                </a:solidFill>
                <a:latin typeface="Dosis"/>
                <a:ea typeface="Dosis"/>
                <a:cs typeface="Dosis"/>
                <a:sym typeface="Dosis"/>
              </a:rPr>
              <a:t>Hybard Approach</a:t>
            </a:r>
          </a:p>
          <a:p>
            <a:pPr marL="600819" lvl="1" indent="-300409" algn="l">
              <a:lnSpc>
                <a:spcPts val="3895"/>
              </a:lnSpc>
              <a:buFont typeface="Arial"/>
              <a:buChar char="•"/>
            </a:pPr>
            <a:r>
              <a:rPr lang="en-US" sz="2782">
                <a:solidFill>
                  <a:srgbClr val="01070A"/>
                </a:solidFill>
                <a:latin typeface="Dosis"/>
                <a:ea typeface="Dosis"/>
                <a:cs typeface="Dosis"/>
                <a:sym typeface="Dosis"/>
              </a:rPr>
              <a:t>Future Work</a:t>
            </a:r>
          </a:p>
          <a:p>
            <a:pPr marL="600819" lvl="1" indent="-300409" algn="l">
              <a:lnSpc>
                <a:spcPts val="3895"/>
              </a:lnSpc>
              <a:buFont typeface="Arial"/>
              <a:buChar char="•"/>
            </a:pPr>
            <a:r>
              <a:rPr lang="en-US" sz="2782">
                <a:solidFill>
                  <a:srgbClr val="01070A"/>
                </a:solidFill>
                <a:latin typeface="Dosis"/>
                <a:ea typeface="Dosis"/>
                <a:cs typeface="Dosis"/>
                <a:sym typeface="Dosis"/>
              </a:rPr>
              <a:t>interface </a:t>
            </a:r>
          </a:p>
          <a:p>
            <a:pPr marL="600819" lvl="1" indent="-300409" algn="l">
              <a:lnSpc>
                <a:spcPts val="3895"/>
              </a:lnSpc>
              <a:buFont typeface="Arial"/>
              <a:buChar char="•"/>
            </a:pPr>
            <a:r>
              <a:rPr lang="en-US" sz="2782" u="none" strike="noStrike">
                <a:solidFill>
                  <a:srgbClr val="01070A"/>
                </a:solidFill>
                <a:latin typeface="Dosis"/>
                <a:ea typeface="Dosis"/>
                <a:cs typeface="Dosis"/>
                <a:sym typeface="Dosis"/>
              </a:rPr>
              <a:t>software tool</a:t>
            </a:r>
          </a:p>
          <a:p>
            <a:pPr marL="600819" lvl="1" indent="-300409" algn="l">
              <a:lnSpc>
                <a:spcPts val="3895"/>
              </a:lnSpc>
              <a:buFont typeface="Arial"/>
              <a:buChar char="•"/>
            </a:pPr>
            <a:r>
              <a:rPr lang="en-US" sz="2782" u="none" strike="noStrike">
                <a:solidFill>
                  <a:srgbClr val="01070A"/>
                </a:solidFill>
                <a:latin typeface="Dosis"/>
                <a:ea typeface="Dosis"/>
                <a:cs typeface="Dosis"/>
                <a:sym typeface="Dosis"/>
              </a:rPr>
              <a:t>References </a:t>
            </a:r>
          </a:p>
          <a:p>
            <a:pPr algn="l">
              <a:lnSpc>
                <a:spcPts val="3895"/>
              </a:lnSpc>
            </a:pPr>
            <a:endParaRPr lang="en-US" sz="2782" u="none" strike="noStrike">
              <a:solidFill>
                <a:srgbClr val="01070A"/>
              </a:solidFill>
              <a:latin typeface="Dosis"/>
              <a:ea typeface="Dosis"/>
              <a:cs typeface="Dosis"/>
              <a:sym typeface="Dosis"/>
            </a:endParaRPr>
          </a:p>
        </p:txBody>
      </p:sp>
      <p:sp>
        <p:nvSpPr>
          <p:cNvPr id="8" name="Freeform 8"/>
          <p:cNvSpPr/>
          <p:nvPr/>
        </p:nvSpPr>
        <p:spPr>
          <a:xfrm flipH="1">
            <a:off x="1355002" y="5873946"/>
            <a:ext cx="3190321" cy="3316969"/>
          </a:xfrm>
          <a:custGeom>
            <a:avLst/>
            <a:gdLst/>
            <a:ahLst/>
            <a:cxnLst/>
            <a:rect l="l" t="t" r="r" b="b"/>
            <a:pathLst>
              <a:path w="3190321" h="3316969">
                <a:moveTo>
                  <a:pt x="3190321" y="0"/>
                </a:moveTo>
                <a:lnTo>
                  <a:pt x="0" y="0"/>
                </a:lnTo>
                <a:lnTo>
                  <a:pt x="0" y="3316969"/>
                </a:lnTo>
                <a:lnTo>
                  <a:pt x="3190321" y="3316969"/>
                </a:lnTo>
                <a:lnTo>
                  <a:pt x="319032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4379267" y="365297"/>
            <a:ext cx="5394683" cy="1193457"/>
          </a:xfrm>
          <a:prstGeom prst="rect">
            <a:avLst/>
          </a:prstGeom>
        </p:spPr>
        <p:txBody>
          <a:bodyPr lIns="0" tIns="0" rIns="0" bIns="0" rtlCol="0" anchor="t">
            <a:spAutoFit/>
          </a:bodyPr>
          <a:lstStyle/>
          <a:p>
            <a:pPr marL="0" lvl="0" indent="0" algn="ctr">
              <a:lnSpc>
                <a:spcPts val="9764"/>
              </a:lnSpc>
              <a:spcBef>
                <a:spcPct val="0"/>
              </a:spcBef>
            </a:pPr>
            <a:r>
              <a:rPr lang="en-US" sz="6974">
                <a:solidFill>
                  <a:srgbClr val="01070A"/>
                </a:solidFill>
                <a:latin typeface="Carelia"/>
                <a:ea typeface="Carelia"/>
                <a:cs typeface="Carelia"/>
                <a:sym typeface="Carelia"/>
              </a:rPr>
              <a:t>Agenda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92544"/>
            <a:ext cx="12818799" cy="1120449"/>
          </a:xfrm>
          <a:prstGeom prst="rect">
            <a:avLst/>
          </a:prstGeom>
        </p:spPr>
        <p:txBody>
          <a:bodyPr lIns="0" tIns="0" rIns="0" bIns="0" rtlCol="0" anchor="t">
            <a:spAutoFit/>
          </a:bodyPr>
          <a:lstStyle/>
          <a:p>
            <a:pPr marL="0" lvl="0" indent="0" algn="ctr">
              <a:lnSpc>
                <a:spcPts val="9117"/>
              </a:lnSpc>
              <a:spcBef>
                <a:spcPct val="0"/>
              </a:spcBef>
            </a:pPr>
            <a:r>
              <a:rPr lang="en-US" sz="6512">
                <a:solidFill>
                  <a:srgbClr val="01070A"/>
                </a:solidFill>
                <a:latin typeface="Carelia"/>
                <a:ea typeface="Carelia"/>
                <a:cs typeface="Carelia"/>
                <a:sym typeface="Carelia"/>
              </a:rPr>
              <a:t>3.Query length selection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3575226" y="2731417"/>
            <a:ext cx="5568774" cy="6005541"/>
          </a:xfrm>
          <a:custGeom>
            <a:avLst/>
            <a:gdLst/>
            <a:ahLst/>
            <a:cxnLst/>
            <a:rect l="l" t="t" r="r" b="b"/>
            <a:pathLst>
              <a:path w="5568774" h="6005541">
                <a:moveTo>
                  <a:pt x="0" y="0"/>
                </a:moveTo>
                <a:lnTo>
                  <a:pt x="5568774" y="0"/>
                </a:lnTo>
                <a:lnTo>
                  <a:pt x="5568774" y="6005541"/>
                </a:lnTo>
                <a:lnTo>
                  <a:pt x="0" y="6005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58780" y="3760445"/>
            <a:ext cx="2560425" cy="707608"/>
          </a:xfrm>
          <a:custGeom>
            <a:avLst/>
            <a:gdLst/>
            <a:ahLst/>
            <a:cxnLst/>
            <a:rect l="l" t="t" r="r" b="b"/>
            <a:pathLst>
              <a:path w="2560425" h="707608">
                <a:moveTo>
                  <a:pt x="0" y="0"/>
                </a:moveTo>
                <a:lnTo>
                  <a:pt x="2560425" y="0"/>
                </a:lnTo>
                <a:lnTo>
                  <a:pt x="2560425" y="707608"/>
                </a:lnTo>
                <a:lnTo>
                  <a:pt x="0" y="707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186532" y="2487646"/>
            <a:ext cx="5794817" cy="6249312"/>
          </a:xfrm>
          <a:custGeom>
            <a:avLst/>
            <a:gdLst/>
            <a:ahLst/>
            <a:cxnLst/>
            <a:rect l="l" t="t" r="r" b="b"/>
            <a:pathLst>
              <a:path w="5794817" h="6249312">
                <a:moveTo>
                  <a:pt x="0" y="0"/>
                </a:moveTo>
                <a:lnTo>
                  <a:pt x="5794817" y="0"/>
                </a:lnTo>
                <a:lnTo>
                  <a:pt x="5794817" y="6249312"/>
                </a:lnTo>
                <a:lnTo>
                  <a:pt x="0" y="6249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1673624" y="3698515"/>
            <a:ext cx="2560425" cy="707608"/>
          </a:xfrm>
          <a:custGeom>
            <a:avLst/>
            <a:gdLst/>
            <a:ahLst/>
            <a:cxnLst/>
            <a:rect l="l" t="t" r="r" b="b"/>
            <a:pathLst>
              <a:path w="2560425" h="707608">
                <a:moveTo>
                  <a:pt x="0" y="0"/>
                </a:moveTo>
                <a:lnTo>
                  <a:pt x="2560425" y="0"/>
                </a:lnTo>
                <a:lnTo>
                  <a:pt x="2560425" y="707609"/>
                </a:lnTo>
                <a:lnTo>
                  <a:pt x="0" y="7076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863001" y="7012197"/>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3666821" y="4818295"/>
            <a:ext cx="5405287" cy="2076219"/>
          </a:xfrm>
          <a:prstGeom prst="rect">
            <a:avLst/>
          </a:prstGeom>
        </p:spPr>
        <p:txBody>
          <a:bodyPr lIns="0" tIns="0" rIns="0" bIns="0" rtlCol="0" anchor="t">
            <a:spAutoFit/>
          </a:bodyPr>
          <a:lstStyle/>
          <a:p>
            <a:pPr marL="510178" lvl="1" indent="-255089" algn="l">
              <a:lnSpc>
                <a:spcPts val="3308"/>
              </a:lnSpc>
              <a:buFont typeface="Arial"/>
              <a:buChar char="•"/>
            </a:pPr>
            <a:r>
              <a:rPr lang="en-US" sz="2363" b="1">
                <a:solidFill>
                  <a:srgbClr val="01070A"/>
                </a:solidFill>
                <a:latin typeface="DM Sans Bold"/>
                <a:ea typeface="DM Sans Bold"/>
                <a:cs typeface="DM Sans Bold"/>
                <a:sym typeface="DM Sans Bold"/>
              </a:rPr>
              <a:t>rang</a:t>
            </a:r>
            <a:r>
              <a:rPr lang="en-US" sz="2363" b="1" u="none" strike="noStrike">
                <a:solidFill>
                  <a:srgbClr val="01070A"/>
                </a:solidFill>
                <a:latin typeface="DM Sans Bold"/>
                <a:ea typeface="DM Sans Bold"/>
                <a:cs typeface="DM Sans Bold"/>
                <a:sym typeface="DM Sans Bold"/>
              </a:rPr>
              <a:t>es from (1 - 10 words)</a:t>
            </a:r>
          </a:p>
          <a:p>
            <a:pPr marL="510178" lvl="1" indent="-255089" algn="l">
              <a:lnSpc>
                <a:spcPts val="3308"/>
              </a:lnSpc>
              <a:buFont typeface="Arial"/>
              <a:buChar char="•"/>
            </a:pPr>
            <a:r>
              <a:rPr lang="en-US" sz="2363" b="1" u="none" strike="noStrike">
                <a:solidFill>
                  <a:srgbClr val="01070A"/>
                </a:solidFill>
                <a:latin typeface="DM Sans Bold"/>
                <a:ea typeface="DM Sans Bold"/>
                <a:cs typeface="DM Sans Bold"/>
                <a:sym typeface="DM Sans Bold"/>
              </a:rPr>
              <a:t>Pros: Fast, broad matches, good  .</a:t>
            </a:r>
          </a:p>
          <a:p>
            <a:pPr marL="510178" lvl="1" indent="-255089" algn="l">
              <a:lnSpc>
                <a:spcPts val="3308"/>
              </a:lnSpc>
              <a:buFont typeface="Arial"/>
              <a:buChar char="•"/>
            </a:pPr>
            <a:r>
              <a:rPr lang="en-US" sz="2363" b="1" u="none" strike="noStrike">
                <a:solidFill>
                  <a:srgbClr val="01070A"/>
                </a:solidFill>
                <a:latin typeface="DM Sans Bold"/>
                <a:ea typeface="DM Sans Bold"/>
                <a:cs typeface="DM Sans Bold"/>
                <a:sym typeface="DM Sans Bold"/>
              </a:rPr>
              <a:t>Cons: May lack context, leading to ambiguous results.</a:t>
            </a:r>
          </a:p>
          <a:p>
            <a:pPr algn="l">
              <a:lnSpc>
                <a:spcPts val="3308"/>
              </a:lnSpc>
            </a:pPr>
            <a:endParaRPr lang="en-US" sz="2363" b="1" u="none" strike="noStrike">
              <a:solidFill>
                <a:srgbClr val="01070A"/>
              </a:solidFill>
              <a:latin typeface="DM Sans Bold"/>
              <a:ea typeface="DM Sans Bold"/>
              <a:cs typeface="DM Sans Bold"/>
              <a:sym typeface="DM Sans Bold"/>
            </a:endParaRPr>
          </a:p>
        </p:txBody>
      </p:sp>
      <p:sp>
        <p:nvSpPr>
          <p:cNvPr id="9" name="TextBox 9"/>
          <p:cNvSpPr txBox="1"/>
          <p:nvPr/>
        </p:nvSpPr>
        <p:spPr>
          <a:xfrm>
            <a:off x="10186532" y="4770382"/>
            <a:ext cx="5534608" cy="1945671"/>
          </a:xfrm>
          <a:prstGeom prst="rect">
            <a:avLst/>
          </a:prstGeom>
        </p:spPr>
        <p:txBody>
          <a:bodyPr lIns="0" tIns="0" rIns="0" bIns="0" rtlCol="0" anchor="t">
            <a:spAutoFit/>
          </a:bodyPr>
          <a:lstStyle/>
          <a:p>
            <a:pPr marL="488065" lvl="1" indent="-244033" algn="l">
              <a:lnSpc>
                <a:spcPts val="3164"/>
              </a:lnSpc>
              <a:buFont typeface="Arial"/>
              <a:buChar char="•"/>
            </a:pPr>
            <a:r>
              <a:rPr lang="en-US" sz="2260" b="1">
                <a:solidFill>
                  <a:srgbClr val="01070A"/>
                </a:solidFill>
                <a:latin typeface="DM Sans Bold"/>
                <a:ea typeface="DM Sans Bold"/>
                <a:cs typeface="DM Sans Bold"/>
                <a:sym typeface="DM Sans Bold"/>
              </a:rPr>
              <a:t>Ranges from (+10 words) </a:t>
            </a:r>
          </a:p>
          <a:p>
            <a:pPr marL="488065" lvl="1" indent="-244033" algn="l">
              <a:lnSpc>
                <a:spcPts val="3164"/>
              </a:lnSpc>
              <a:buFont typeface="Arial"/>
              <a:buChar char="•"/>
            </a:pPr>
            <a:r>
              <a:rPr lang="en-US" sz="2260" b="1">
                <a:solidFill>
                  <a:srgbClr val="01070A"/>
                </a:solidFill>
                <a:latin typeface="DM Sans Bold"/>
                <a:ea typeface="DM Sans Bold"/>
                <a:cs typeface="DM Sans Bold"/>
                <a:sym typeface="DM Sans Bold"/>
              </a:rPr>
              <a:t>Advantage: Provides rich context</a:t>
            </a:r>
          </a:p>
          <a:p>
            <a:pPr marL="488065" lvl="1" indent="-244033" algn="l">
              <a:lnSpc>
                <a:spcPts val="3164"/>
              </a:lnSpc>
              <a:buFont typeface="Arial"/>
              <a:buChar char="•"/>
            </a:pPr>
            <a:r>
              <a:rPr lang="en-US" sz="2260" b="1">
                <a:solidFill>
                  <a:srgbClr val="01070A"/>
                </a:solidFill>
                <a:latin typeface="DM Sans Bold"/>
                <a:ea typeface="DM Sans Bold"/>
                <a:cs typeface="DM Sans Bold"/>
                <a:sym typeface="DM Sans Bold"/>
              </a:rPr>
              <a:t>Limitation: May become overly specific</a:t>
            </a:r>
          </a:p>
          <a:p>
            <a:pPr algn="l">
              <a:lnSpc>
                <a:spcPts val="3164"/>
              </a:lnSpc>
            </a:pPr>
            <a:endParaRPr lang="en-US" sz="2260" b="1">
              <a:solidFill>
                <a:srgbClr val="01070A"/>
              </a:solidFill>
              <a:latin typeface="DM Sans Bold"/>
              <a:ea typeface="DM Sans Bold"/>
              <a:cs typeface="DM Sans Bold"/>
              <a:sym typeface="DM Sans Bold"/>
            </a:endParaRPr>
          </a:p>
        </p:txBody>
      </p:sp>
      <p:sp>
        <p:nvSpPr>
          <p:cNvPr id="10" name="TextBox 10"/>
          <p:cNvSpPr txBox="1"/>
          <p:nvPr/>
        </p:nvSpPr>
        <p:spPr>
          <a:xfrm>
            <a:off x="3073555" y="1027441"/>
            <a:ext cx="12136739" cy="1227531"/>
          </a:xfrm>
          <a:prstGeom prst="rect">
            <a:avLst/>
          </a:prstGeom>
        </p:spPr>
        <p:txBody>
          <a:bodyPr lIns="0" tIns="0" rIns="0" bIns="0" rtlCol="0" anchor="t">
            <a:spAutoFit/>
          </a:bodyPr>
          <a:lstStyle/>
          <a:p>
            <a:pPr marL="0" lvl="0" indent="0" algn="ctr">
              <a:lnSpc>
                <a:spcPts val="10011"/>
              </a:lnSpc>
              <a:spcBef>
                <a:spcPct val="0"/>
              </a:spcBef>
            </a:pPr>
            <a:r>
              <a:rPr lang="en-US" sz="7151">
                <a:solidFill>
                  <a:srgbClr val="01070A"/>
                </a:solidFill>
                <a:latin typeface="Carelia"/>
                <a:ea typeface="Carelia"/>
                <a:cs typeface="Carelia"/>
                <a:sym typeface="Carelia"/>
              </a:rPr>
              <a:t>Query length selection</a:t>
            </a:r>
          </a:p>
        </p:txBody>
      </p:sp>
      <p:sp>
        <p:nvSpPr>
          <p:cNvPr id="11" name="TextBox 11"/>
          <p:cNvSpPr txBox="1"/>
          <p:nvPr/>
        </p:nvSpPr>
        <p:spPr>
          <a:xfrm>
            <a:off x="4416054" y="3490679"/>
            <a:ext cx="3710145"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1070A"/>
                </a:solidFill>
                <a:latin typeface="Carelia"/>
                <a:ea typeface="Carelia"/>
                <a:cs typeface="Carelia"/>
                <a:sym typeface="Carelia"/>
              </a:rPr>
              <a:t>Short Queries </a:t>
            </a:r>
          </a:p>
        </p:txBody>
      </p:sp>
      <p:sp>
        <p:nvSpPr>
          <p:cNvPr id="12" name="TextBox 12"/>
          <p:cNvSpPr txBox="1"/>
          <p:nvPr/>
        </p:nvSpPr>
        <p:spPr>
          <a:xfrm>
            <a:off x="10517007" y="3471436"/>
            <a:ext cx="4873659" cy="580884"/>
          </a:xfrm>
          <a:prstGeom prst="rect">
            <a:avLst/>
          </a:prstGeom>
        </p:spPr>
        <p:txBody>
          <a:bodyPr lIns="0" tIns="0" rIns="0" bIns="0" rtlCol="0" anchor="t">
            <a:spAutoFit/>
          </a:bodyPr>
          <a:lstStyle/>
          <a:p>
            <a:pPr marL="0" lvl="0" indent="0" algn="ctr">
              <a:lnSpc>
                <a:spcPts val="4892"/>
              </a:lnSpc>
              <a:spcBef>
                <a:spcPct val="0"/>
              </a:spcBef>
            </a:pPr>
            <a:r>
              <a:rPr lang="en-US" sz="3494">
                <a:solidFill>
                  <a:srgbClr val="01070A"/>
                </a:solidFill>
                <a:latin typeface="Carelia"/>
                <a:ea typeface="Carelia"/>
                <a:cs typeface="Carelia"/>
                <a:sym typeface="Carelia"/>
              </a:rPr>
              <a:t>Longer Queries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92544"/>
            <a:ext cx="12818799" cy="1120449"/>
          </a:xfrm>
          <a:prstGeom prst="rect">
            <a:avLst/>
          </a:prstGeom>
        </p:spPr>
        <p:txBody>
          <a:bodyPr lIns="0" tIns="0" rIns="0" bIns="0" rtlCol="0" anchor="t">
            <a:spAutoFit/>
          </a:bodyPr>
          <a:lstStyle/>
          <a:p>
            <a:pPr marL="0" lvl="0" indent="0" algn="ctr">
              <a:lnSpc>
                <a:spcPts val="9117"/>
              </a:lnSpc>
              <a:spcBef>
                <a:spcPct val="0"/>
              </a:spcBef>
            </a:pPr>
            <a:r>
              <a:rPr lang="en-US" sz="6512">
                <a:solidFill>
                  <a:srgbClr val="01070A"/>
                </a:solidFill>
                <a:latin typeface="Carelia"/>
                <a:ea typeface="Carelia"/>
                <a:cs typeface="Carelia"/>
                <a:sym typeface="Carelia"/>
              </a:rPr>
              <a:t>similarity and Retrieval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506896"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2469465" y="5905716"/>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4302818" y="2404077"/>
            <a:ext cx="9682364" cy="1086343"/>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ea typeface="Carelia"/>
                <a:cs typeface="Carelia"/>
                <a:sym typeface="Carelia"/>
              </a:rPr>
              <a:t>similarity and Retrieval</a:t>
            </a:r>
          </a:p>
        </p:txBody>
      </p:sp>
      <p:sp>
        <p:nvSpPr>
          <p:cNvPr id="12" name="TextBox 12"/>
          <p:cNvSpPr txBox="1"/>
          <p:nvPr/>
        </p:nvSpPr>
        <p:spPr>
          <a:xfrm>
            <a:off x="4087936" y="3660970"/>
            <a:ext cx="10347239" cy="3619602"/>
          </a:xfrm>
          <a:prstGeom prst="rect">
            <a:avLst/>
          </a:prstGeom>
        </p:spPr>
        <p:txBody>
          <a:bodyPr lIns="0" tIns="0" rIns="0" bIns="0" rtlCol="0" anchor="t">
            <a:spAutoFit/>
          </a:bodyPr>
          <a:lstStyle/>
          <a:p>
            <a:pPr marL="636358" lvl="1" indent="-318179" algn="l">
              <a:lnSpc>
                <a:spcPts val="5894"/>
              </a:lnSpc>
              <a:buFont typeface="Arial"/>
              <a:buChar char="•"/>
            </a:pPr>
            <a:r>
              <a:rPr lang="en-US" sz="2947">
                <a:solidFill>
                  <a:srgbClr val="01070A"/>
                </a:solidFill>
                <a:latin typeface="DM Sans"/>
                <a:ea typeface="DM Sans"/>
                <a:cs typeface="DM Sans"/>
                <a:sym typeface="DM Sans"/>
              </a:rPr>
              <a:t>Cosine similarity measures the closeness of text embeddings.</a:t>
            </a:r>
          </a:p>
          <a:p>
            <a:pPr marL="636358" lvl="1" indent="-318179" algn="l">
              <a:lnSpc>
                <a:spcPts val="5894"/>
              </a:lnSpc>
              <a:buFont typeface="Arial"/>
              <a:buChar char="•"/>
            </a:pPr>
            <a:r>
              <a:rPr lang="en-US" sz="2947">
                <a:solidFill>
                  <a:srgbClr val="01070A"/>
                </a:solidFill>
                <a:latin typeface="DM Sans"/>
                <a:ea typeface="DM Sans"/>
                <a:cs typeface="DM Sans"/>
                <a:sym typeface="DM Sans"/>
              </a:rPr>
              <a:t>retrieve the top 10 most relevant result.</a:t>
            </a:r>
          </a:p>
          <a:p>
            <a:pPr algn="l">
              <a:lnSpc>
                <a:spcPts val="5894"/>
              </a:lnSpc>
            </a:pPr>
            <a:endParaRPr lang="en-US" sz="2947">
              <a:solidFill>
                <a:srgbClr val="01070A"/>
              </a:solidFill>
              <a:latin typeface="DM Sans"/>
              <a:ea typeface="DM Sans"/>
              <a:cs typeface="DM Sans"/>
              <a:sym typeface="DM Sans"/>
            </a:endParaRPr>
          </a:p>
          <a:p>
            <a:pPr algn="l">
              <a:lnSpc>
                <a:spcPts val="5894"/>
              </a:lnSpc>
            </a:pPr>
            <a:endParaRPr lang="en-US" sz="2947">
              <a:solidFill>
                <a:srgbClr val="01070A"/>
              </a:solidFill>
              <a:latin typeface="DM Sans"/>
              <a:ea typeface="DM Sans"/>
              <a:cs typeface="DM Sans"/>
              <a:sym typeface="DM Sans"/>
            </a:endParaRPr>
          </a:p>
        </p:txBody>
      </p:sp>
      <p:sp>
        <p:nvSpPr>
          <p:cNvPr id="13" name="TextBox 13"/>
          <p:cNvSpPr txBox="1"/>
          <p:nvPr/>
        </p:nvSpPr>
        <p:spPr>
          <a:xfrm>
            <a:off x="1609329" y="6491164"/>
            <a:ext cx="13572725" cy="789408"/>
          </a:xfrm>
          <a:prstGeom prst="rect">
            <a:avLst/>
          </a:prstGeom>
        </p:spPr>
        <p:txBody>
          <a:bodyPr lIns="0" tIns="0" rIns="0" bIns="0" rtlCol="0" anchor="t">
            <a:spAutoFit/>
          </a:bodyPr>
          <a:lstStyle/>
          <a:p>
            <a:pPr algn="ctr">
              <a:lnSpc>
                <a:spcPts val="3210"/>
              </a:lnSpc>
              <a:spcBef>
                <a:spcPct val="0"/>
              </a:spcBef>
            </a:pPr>
            <a:r>
              <a:rPr lang="en-US" sz="2293" b="1">
                <a:solidFill>
                  <a:srgbClr val="01070A"/>
                </a:solidFill>
                <a:latin typeface="Open Sans Bold"/>
                <a:ea typeface="Open Sans Bold"/>
                <a:cs typeface="Open Sans Bold"/>
                <a:sym typeface="Open Sans Bold"/>
              </a:rPr>
              <a:t>COSINE SIMILARITY(A, B) = (A · B) / (||A|| × ||B||)</a:t>
            </a:r>
          </a:p>
          <a:p>
            <a:pPr algn="ctr">
              <a:lnSpc>
                <a:spcPts val="3210"/>
              </a:lnSpc>
              <a:spcBef>
                <a:spcPct val="0"/>
              </a:spcBef>
            </a:pPr>
            <a:endParaRPr lang="en-US" sz="2293" b="1">
              <a:solidFill>
                <a:srgbClr val="01070A"/>
              </a:solidFill>
              <a:latin typeface="Open Sans Bold"/>
              <a:ea typeface="Open Sans Bold"/>
              <a:cs typeface="Open Sans Bold"/>
              <a:sym typeface="Open Sans 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92544"/>
            <a:ext cx="12818799" cy="1120515"/>
          </a:xfrm>
          <a:prstGeom prst="rect">
            <a:avLst/>
          </a:prstGeom>
        </p:spPr>
        <p:txBody>
          <a:bodyPr lIns="0" tIns="0" rIns="0" bIns="0" rtlCol="0" anchor="t">
            <a:spAutoFit/>
          </a:bodyPr>
          <a:lstStyle/>
          <a:p>
            <a:pPr marL="0" lvl="0" indent="0" algn="ctr">
              <a:lnSpc>
                <a:spcPts val="9117"/>
              </a:lnSpc>
              <a:spcBef>
                <a:spcPct val="0"/>
              </a:spcBef>
            </a:pPr>
            <a:r>
              <a:rPr lang="en-US" sz="6512">
                <a:solidFill>
                  <a:srgbClr val="01070A"/>
                </a:solidFill>
                <a:latin typeface="Carelia"/>
                <a:ea typeface="Carelia"/>
                <a:cs typeface="Carelia"/>
                <a:sym typeface="Carelia"/>
              </a:rPr>
              <a:t>Hybrid Approach</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790393"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2628128" y="21815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TextBox 9"/>
          <p:cNvSpPr txBox="1"/>
          <p:nvPr/>
        </p:nvSpPr>
        <p:spPr>
          <a:xfrm>
            <a:off x="2628381" y="2000596"/>
            <a:ext cx="11695127" cy="4091997"/>
          </a:xfrm>
          <a:prstGeom prst="rect">
            <a:avLst/>
          </a:prstGeom>
        </p:spPr>
        <p:txBody>
          <a:bodyPr lIns="0" tIns="0" rIns="0" bIns="0" rtlCol="0" anchor="t">
            <a:spAutoFit/>
          </a:bodyPr>
          <a:lstStyle/>
          <a:p>
            <a:pPr algn="l">
              <a:lnSpc>
                <a:spcPts val="5265"/>
              </a:lnSpc>
            </a:pPr>
            <a:endParaRPr/>
          </a:p>
          <a:p>
            <a:pPr marL="604696" lvl="1" indent="-302348" algn="l">
              <a:lnSpc>
                <a:spcPts val="5601"/>
              </a:lnSpc>
              <a:buFont typeface="Arial"/>
              <a:buChar char="•"/>
            </a:pPr>
            <a:r>
              <a:rPr lang="en-US" sz="2800">
                <a:solidFill>
                  <a:srgbClr val="01070A"/>
                </a:solidFill>
                <a:latin typeface="Open Sans"/>
                <a:ea typeface="Open Sans"/>
                <a:cs typeface="Open Sans"/>
                <a:sym typeface="Open Sans"/>
              </a:rPr>
              <a:t>Keyword-based search matches user queries to documents by identifying overlapping terms. It relies on an inverted index that maps keywords to relevant documents, making it fast and effective—especially for short queries with clear, specific terms</a:t>
            </a:r>
          </a:p>
          <a:p>
            <a:pPr algn="l">
              <a:lnSpc>
                <a:spcPts val="5265"/>
              </a:lnSpc>
            </a:pPr>
            <a:endParaRPr lang="en-US" sz="2800">
              <a:solidFill>
                <a:srgbClr val="01070A"/>
              </a:solidFill>
              <a:latin typeface="Open Sans"/>
              <a:ea typeface="Open Sans"/>
              <a:cs typeface="Open Sans"/>
              <a:sym typeface="Open Sans"/>
            </a:endParaRPr>
          </a:p>
        </p:txBody>
      </p:sp>
      <p:sp>
        <p:nvSpPr>
          <p:cNvPr id="10" name="TextBox 10"/>
          <p:cNvSpPr txBox="1"/>
          <p:nvPr/>
        </p:nvSpPr>
        <p:spPr>
          <a:xfrm>
            <a:off x="2628381" y="1317588"/>
            <a:ext cx="8182356" cy="677909"/>
          </a:xfrm>
          <a:prstGeom prst="rect">
            <a:avLst/>
          </a:prstGeom>
        </p:spPr>
        <p:txBody>
          <a:bodyPr lIns="0" tIns="0" rIns="0" bIns="0" rtlCol="0" anchor="t">
            <a:spAutoFit/>
          </a:bodyPr>
          <a:lstStyle/>
          <a:p>
            <a:pPr marL="0" lvl="0" indent="0" algn="l">
              <a:lnSpc>
                <a:spcPts val="5684"/>
              </a:lnSpc>
              <a:spcBef>
                <a:spcPct val="0"/>
              </a:spcBef>
            </a:pPr>
            <a:r>
              <a:rPr lang="en-US" sz="4060">
                <a:solidFill>
                  <a:srgbClr val="01070A"/>
                </a:solidFill>
                <a:latin typeface="Carelia"/>
                <a:ea typeface="Carelia"/>
                <a:cs typeface="Carelia"/>
                <a:sym typeface="Carelia"/>
              </a:rPr>
              <a:t>Key-word based search(stage 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18968"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3006227" y="23962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Freeform 9"/>
          <p:cNvSpPr/>
          <p:nvPr/>
        </p:nvSpPr>
        <p:spPr>
          <a:xfrm>
            <a:off x="3300701" y="3652969"/>
            <a:ext cx="11301259" cy="2377988"/>
          </a:xfrm>
          <a:custGeom>
            <a:avLst/>
            <a:gdLst/>
            <a:ahLst/>
            <a:cxnLst/>
            <a:rect l="l" t="t" r="r" b="b"/>
            <a:pathLst>
              <a:path w="11301259" h="2377988">
                <a:moveTo>
                  <a:pt x="0" y="0"/>
                </a:moveTo>
                <a:lnTo>
                  <a:pt x="11301259" y="0"/>
                </a:lnTo>
                <a:lnTo>
                  <a:pt x="11301259" y="2377988"/>
                </a:lnTo>
                <a:lnTo>
                  <a:pt x="0" y="2377988"/>
                </a:lnTo>
                <a:lnTo>
                  <a:pt x="0" y="0"/>
                </a:lnTo>
                <a:close/>
              </a:path>
            </a:pathLst>
          </a:custGeom>
          <a:blipFill>
            <a:blip r:embed="rId7"/>
            <a:stretch>
              <a:fillRect b="-97226"/>
            </a:stretch>
          </a:blipFill>
        </p:spPr>
        <p:txBody>
          <a:bodyPr/>
          <a:lstStyle/>
          <a:p>
            <a:endParaRPr lang="en-US"/>
          </a:p>
        </p:txBody>
      </p:sp>
      <p:sp>
        <p:nvSpPr>
          <p:cNvPr id="10" name="Freeform 10"/>
          <p:cNvSpPr/>
          <p:nvPr/>
        </p:nvSpPr>
        <p:spPr>
          <a:xfrm>
            <a:off x="3300701" y="6392907"/>
            <a:ext cx="11363315" cy="2485725"/>
          </a:xfrm>
          <a:custGeom>
            <a:avLst/>
            <a:gdLst/>
            <a:ahLst/>
            <a:cxnLst/>
            <a:rect l="l" t="t" r="r" b="b"/>
            <a:pathLst>
              <a:path w="11363315" h="2485725">
                <a:moveTo>
                  <a:pt x="0" y="0"/>
                </a:moveTo>
                <a:lnTo>
                  <a:pt x="11363315" y="0"/>
                </a:lnTo>
                <a:lnTo>
                  <a:pt x="11363315" y="2485725"/>
                </a:lnTo>
                <a:lnTo>
                  <a:pt x="0" y="2485725"/>
                </a:lnTo>
                <a:lnTo>
                  <a:pt x="0" y="0"/>
                </a:lnTo>
                <a:close/>
              </a:path>
            </a:pathLst>
          </a:custGeom>
          <a:blipFill>
            <a:blip r:embed="rId8"/>
            <a:stretch>
              <a:fillRect/>
            </a:stretch>
          </a:blipFill>
        </p:spPr>
        <p:txBody>
          <a:bodyPr/>
          <a:lstStyle/>
          <a:p>
            <a:endParaRPr lang="en-US"/>
          </a:p>
        </p:txBody>
      </p:sp>
      <p:sp>
        <p:nvSpPr>
          <p:cNvPr id="11" name="TextBox 11"/>
          <p:cNvSpPr txBox="1"/>
          <p:nvPr/>
        </p:nvSpPr>
        <p:spPr>
          <a:xfrm>
            <a:off x="3006227" y="1455542"/>
            <a:ext cx="10004544" cy="702213"/>
          </a:xfrm>
          <a:prstGeom prst="rect">
            <a:avLst/>
          </a:prstGeom>
        </p:spPr>
        <p:txBody>
          <a:bodyPr lIns="0" tIns="0" rIns="0" bIns="0" rtlCol="0" anchor="t">
            <a:spAutoFit/>
          </a:bodyPr>
          <a:lstStyle/>
          <a:p>
            <a:pPr marL="0" lvl="0" indent="0" algn="l">
              <a:lnSpc>
                <a:spcPts val="5809"/>
              </a:lnSpc>
              <a:spcBef>
                <a:spcPct val="0"/>
              </a:spcBef>
            </a:pPr>
            <a:r>
              <a:rPr lang="en-US" sz="4149">
                <a:solidFill>
                  <a:srgbClr val="01070A"/>
                </a:solidFill>
                <a:latin typeface="Carelia"/>
                <a:ea typeface="Carelia"/>
                <a:cs typeface="Carelia"/>
                <a:sym typeface="Carelia"/>
              </a:rPr>
              <a:t>Stage 1</a:t>
            </a:r>
          </a:p>
        </p:txBody>
      </p:sp>
      <p:sp>
        <p:nvSpPr>
          <p:cNvPr id="12" name="TextBox 12"/>
          <p:cNvSpPr txBox="1"/>
          <p:nvPr/>
        </p:nvSpPr>
        <p:spPr>
          <a:xfrm>
            <a:off x="3006227" y="2710596"/>
            <a:ext cx="6137773" cy="580423"/>
          </a:xfrm>
          <a:prstGeom prst="rect">
            <a:avLst/>
          </a:prstGeom>
        </p:spPr>
        <p:txBody>
          <a:bodyPr lIns="0" tIns="0" rIns="0" bIns="0" rtlCol="0" anchor="t">
            <a:spAutoFit/>
          </a:bodyPr>
          <a:lstStyle/>
          <a:p>
            <a:pPr algn="l">
              <a:lnSpc>
                <a:spcPts val="4759"/>
              </a:lnSpc>
            </a:pPr>
            <a:r>
              <a:rPr lang="en-US" sz="3399">
                <a:solidFill>
                  <a:srgbClr val="01070A"/>
                </a:solidFill>
                <a:latin typeface="Canva Sans"/>
                <a:ea typeface="Canva Sans"/>
                <a:cs typeface="Canva Sans"/>
                <a:sym typeface="Canva Sans"/>
              </a:rPr>
              <a:t>Key-word based search:</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799918"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3006227" y="23962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Freeform 9"/>
          <p:cNvSpPr/>
          <p:nvPr/>
        </p:nvSpPr>
        <p:spPr>
          <a:xfrm>
            <a:off x="3006227" y="3957769"/>
            <a:ext cx="11841517" cy="1853295"/>
          </a:xfrm>
          <a:custGeom>
            <a:avLst/>
            <a:gdLst/>
            <a:ahLst/>
            <a:cxnLst/>
            <a:rect l="l" t="t" r="r" b="b"/>
            <a:pathLst>
              <a:path w="11841517" h="1853295">
                <a:moveTo>
                  <a:pt x="0" y="0"/>
                </a:moveTo>
                <a:lnTo>
                  <a:pt x="11841517" y="0"/>
                </a:lnTo>
                <a:lnTo>
                  <a:pt x="11841517" y="1853295"/>
                </a:lnTo>
                <a:lnTo>
                  <a:pt x="0" y="1853295"/>
                </a:lnTo>
                <a:lnTo>
                  <a:pt x="0" y="0"/>
                </a:lnTo>
                <a:close/>
              </a:path>
            </a:pathLst>
          </a:custGeom>
          <a:blipFill>
            <a:blip r:embed="rId7"/>
            <a:stretch>
              <a:fillRect l="-2169" r="-2169"/>
            </a:stretch>
          </a:blipFill>
        </p:spPr>
        <p:txBody>
          <a:bodyPr/>
          <a:lstStyle/>
          <a:p>
            <a:endParaRPr lang="en-US"/>
          </a:p>
        </p:txBody>
      </p:sp>
      <p:sp>
        <p:nvSpPr>
          <p:cNvPr id="10" name="Freeform 10"/>
          <p:cNvSpPr/>
          <p:nvPr/>
        </p:nvSpPr>
        <p:spPr>
          <a:xfrm>
            <a:off x="3006227" y="6477814"/>
            <a:ext cx="11841517" cy="1791029"/>
          </a:xfrm>
          <a:custGeom>
            <a:avLst/>
            <a:gdLst/>
            <a:ahLst/>
            <a:cxnLst/>
            <a:rect l="l" t="t" r="r" b="b"/>
            <a:pathLst>
              <a:path w="11841517" h="1791029">
                <a:moveTo>
                  <a:pt x="0" y="0"/>
                </a:moveTo>
                <a:lnTo>
                  <a:pt x="11841517" y="0"/>
                </a:lnTo>
                <a:lnTo>
                  <a:pt x="11841517" y="1791030"/>
                </a:lnTo>
                <a:lnTo>
                  <a:pt x="0" y="1791030"/>
                </a:lnTo>
                <a:lnTo>
                  <a:pt x="0" y="0"/>
                </a:lnTo>
                <a:close/>
              </a:path>
            </a:pathLst>
          </a:custGeom>
          <a:blipFill>
            <a:blip r:embed="rId8"/>
            <a:stretch>
              <a:fillRect/>
            </a:stretch>
          </a:blipFill>
        </p:spPr>
        <p:txBody>
          <a:bodyPr/>
          <a:lstStyle/>
          <a:p>
            <a:endParaRPr lang="en-US"/>
          </a:p>
        </p:txBody>
      </p:sp>
      <p:sp>
        <p:nvSpPr>
          <p:cNvPr id="11" name="TextBox 11"/>
          <p:cNvSpPr txBox="1"/>
          <p:nvPr/>
        </p:nvSpPr>
        <p:spPr>
          <a:xfrm>
            <a:off x="3006227" y="2710596"/>
            <a:ext cx="6137773" cy="580423"/>
          </a:xfrm>
          <a:prstGeom prst="rect">
            <a:avLst/>
          </a:prstGeom>
        </p:spPr>
        <p:txBody>
          <a:bodyPr lIns="0" tIns="0" rIns="0" bIns="0" rtlCol="0" anchor="t">
            <a:spAutoFit/>
          </a:bodyPr>
          <a:lstStyle/>
          <a:p>
            <a:pPr algn="l">
              <a:lnSpc>
                <a:spcPts val="4759"/>
              </a:lnSpc>
            </a:pPr>
            <a:r>
              <a:rPr lang="en-US" sz="3399">
                <a:solidFill>
                  <a:srgbClr val="01070A"/>
                </a:solidFill>
                <a:latin typeface="Canva Sans"/>
                <a:ea typeface="Canva Sans"/>
                <a:cs typeface="Canva Sans"/>
                <a:sym typeface="Canva Sans"/>
              </a:rPr>
              <a:t>Key-word based search:</a:t>
            </a:r>
          </a:p>
        </p:txBody>
      </p:sp>
      <p:sp>
        <p:nvSpPr>
          <p:cNvPr id="12" name="TextBox 12"/>
          <p:cNvSpPr txBox="1"/>
          <p:nvPr/>
        </p:nvSpPr>
        <p:spPr>
          <a:xfrm>
            <a:off x="3006227" y="1455542"/>
            <a:ext cx="10004544" cy="702213"/>
          </a:xfrm>
          <a:prstGeom prst="rect">
            <a:avLst/>
          </a:prstGeom>
        </p:spPr>
        <p:txBody>
          <a:bodyPr lIns="0" tIns="0" rIns="0" bIns="0" rtlCol="0" anchor="t">
            <a:spAutoFit/>
          </a:bodyPr>
          <a:lstStyle/>
          <a:p>
            <a:pPr marL="0" lvl="0" indent="0" algn="l">
              <a:lnSpc>
                <a:spcPts val="5809"/>
              </a:lnSpc>
              <a:spcBef>
                <a:spcPct val="0"/>
              </a:spcBef>
            </a:pPr>
            <a:r>
              <a:rPr lang="en-US" sz="4149">
                <a:solidFill>
                  <a:srgbClr val="01070A"/>
                </a:solidFill>
                <a:latin typeface="Carelia"/>
                <a:ea typeface="Carelia"/>
                <a:cs typeface="Carelia"/>
                <a:sym typeface="Carelia"/>
              </a:rPr>
              <a:t>Stage 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790393"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2628128" y="21815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TextBox 9"/>
          <p:cNvSpPr txBox="1"/>
          <p:nvPr/>
        </p:nvSpPr>
        <p:spPr>
          <a:xfrm>
            <a:off x="2512780" y="1962496"/>
            <a:ext cx="11695127" cy="6278162"/>
          </a:xfrm>
          <a:prstGeom prst="rect">
            <a:avLst/>
          </a:prstGeom>
        </p:spPr>
        <p:txBody>
          <a:bodyPr lIns="0" tIns="0" rIns="0" bIns="0" rtlCol="0" anchor="t">
            <a:spAutoFit/>
          </a:bodyPr>
          <a:lstStyle/>
          <a:p>
            <a:pPr algn="l">
              <a:lnSpc>
                <a:spcPts val="5601"/>
              </a:lnSpc>
            </a:pPr>
            <a:endParaRPr/>
          </a:p>
          <a:p>
            <a:pPr marL="604696" lvl="1" indent="-302348" algn="l">
              <a:lnSpc>
                <a:spcPts val="5601"/>
              </a:lnSpc>
              <a:buFont typeface="Arial"/>
              <a:buChar char="•"/>
            </a:pPr>
            <a:r>
              <a:rPr lang="en-US" sz="2800">
                <a:solidFill>
                  <a:srgbClr val="01070A"/>
                </a:solidFill>
                <a:latin typeface="Open Sans"/>
                <a:ea typeface="Open Sans"/>
                <a:cs typeface="Open Sans"/>
                <a:sym typeface="Open Sans"/>
              </a:rPr>
              <a:t>Embedding-based search represents queries and documents as dense semantic vectors using pretrained language models. It captures the meaning and context of text, enabling accurate matching even when the query and documents use different words or phrasing. This makes it highly effective for long or complex queries, where user intent is better expressed.</a:t>
            </a:r>
          </a:p>
          <a:p>
            <a:pPr algn="l">
              <a:lnSpc>
                <a:spcPts val="5601"/>
              </a:lnSpc>
            </a:pPr>
            <a:endParaRPr lang="en-US" sz="2800">
              <a:solidFill>
                <a:srgbClr val="01070A"/>
              </a:solidFill>
              <a:latin typeface="Open Sans"/>
              <a:ea typeface="Open Sans"/>
              <a:cs typeface="Open Sans"/>
              <a:sym typeface="Open Sans"/>
            </a:endParaRPr>
          </a:p>
          <a:p>
            <a:pPr algn="l">
              <a:lnSpc>
                <a:spcPts val="5601"/>
              </a:lnSpc>
            </a:pPr>
            <a:endParaRPr lang="en-US" sz="2800">
              <a:solidFill>
                <a:srgbClr val="01070A"/>
              </a:solidFill>
              <a:latin typeface="Open Sans"/>
              <a:ea typeface="Open Sans"/>
              <a:cs typeface="Open Sans"/>
              <a:sym typeface="Open Sans"/>
            </a:endParaRPr>
          </a:p>
        </p:txBody>
      </p:sp>
      <p:sp>
        <p:nvSpPr>
          <p:cNvPr id="10" name="TextBox 10"/>
          <p:cNvSpPr txBox="1"/>
          <p:nvPr/>
        </p:nvSpPr>
        <p:spPr>
          <a:xfrm>
            <a:off x="2628381" y="1308063"/>
            <a:ext cx="8182356" cy="663906"/>
          </a:xfrm>
          <a:prstGeom prst="rect">
            <a:avLst/>
          </a:prstGeom>
        </p:spPr>
        <p:txBody>
          <a:bodyPr lIns="0" tIns="0" rIns="0" bIns="0" rtlCol="0" anchor="t">
            <a:spAutoFit/>
          </a:bodyPr>
          <a:lstStyle/>
          <a:p>
            <a:pPr marL="0" lvl="0" indent="0" algn="l">
              <a:lnSpc>
                <a:spcPts val="5404"/>
              </a:lnSpc>
              <a:spcBef>
                <a:spcPct val="0"/>
              </a:spcBef>
            </a:pPr>
            <a:r>
              <a:rPr lang="en-US" sz="3860">
                <a:solidFill>
                  <a:srgbClr val="01070A"/>
                </a:solidFill>
                <a:latin typeface="Carelia"/>
                <a:ea typeface="Carelia"/>
                <a:cs typeface="Carelia"/>
                <a:sym typeface="Carelia"/>
              </a:rPr>
              <a:t>Embedding based search(stage 2):</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799918"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3006227" y="23962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Freeform 9"/>
          <p:cNvSpPr/>
          <p:nvPr/>
        </p:nvSpPr>
        <p:spPr>
          <a:xfrm>
            <a:off x="3326390" y="3510094"/>
            <a:ext cx="11630562" cy="2893102"/>
          </a:xfrm>
          <a:custGeom>
            <a:avLst/>
            <a:gdLst/>
            <a:ahLst/>
            <a:cxnLst/>
            <a:rect l="l" t="t" r="r" b="b"/>
            <a:pathLst>
              <a:path w="11630562" h="2893102">
                <a:moveTo>
                  <a:pt x="0" y="0"/>
                </a:moveTo>
                <a:lnTo>
                  <a:pt x="11630562" y="0"/>
                </a:lnTo>
                <a:lnTo>
                  <a:pt x="11630562" y="2893102"/>
                </a:lnTo>
                <a:lnTo>
                  <a:pt x="0" y="2893102"/>
                </a:lnTo>
                <a:lnTo>
                  <a:pt x="0" y="0"/>
                </a:lnTo>
                <a:close/>
              </a:path>
            </a:pathLst>
          </a:custGeom>
          <a:blipFill>
            <a:blip r:embed="rId7"/>
            <a:stretch>
              <a:fillRect/>
            </a:stretch>
          </a:blipFill>
        </p:spPr>
        <p:txBody>
          <a:bodyPr/>
          <a:lstStyle/>
          <a:p>
            <a:endParaRPr lang="en-US"/>
          </a:p>
        </p:txBody>
      </p:sp>
      <p:sp>
        <p:nvSpPr>
          <p:cNvPr id="10" name="Freeform 10"/>
          <p:cNvSpPr/>
          <p:nvPr/>
        </p:nvSpPr>
        <p:spPr>
          <a:xfrm>
            <a:off x="3326390" y="7533468"/>
            <a:ext cx="11630562" cy="1194982"/>
          </a:xfrm>
          <a:custGeom>
            <a:avLst/>
            <a:gdLst/>
            <a:ahLst/>
            <a:cxnLst/>
            <a:rect l="l" t="t" r="r" b="b"/>
            <a:pathLst>
              <a:path w="11630562" h="1194982">
                <a:moveTo>
                  <a:pt x="0" y="0"/>
                </a:moveTo>
                <a:lnTo>
                  <a:pt x="11630562" y="0"/>
                </a:lnTo>
                <a:lnTo>
                  <a:pt x="11630562" y="1194982"/>
                </a:lnTo>
                <a:lnTo>
                  <a:pt x="0" y="1194982"/>
                </a:lnTo>
                <a:lnTo>
                  <a:pt x="0" y="0"/>
                </a:lnTo>
                <a:close/>
              </a:path>
            </a:pathLst>
          </a:custGeom>
          <a:blipFill>
            <a:blip r:embed="rId8"/>
            <a:stretch>
              <a:fillRect t="-2194"/>
            </a:stretch>
          </a:blipFill>
        </p:spPr>
        <p:txBody>
          <a:bodyPr/>
          <a:lstStyle/>
          <a:p>
            <a:endParaRPr lang="en-US"/>
          </a:p>
        </p:txBody>
      </p:sp>
      <p:sp>
        <p:nvSpPr>
          <p:cNvPr id="11" name="TextBox 11"/>
          <p:cNvSpPr txBox="1"/>
          <p:nvPr/>
        </p:nvSpPr>
        <p:spPr>
          <a:xfrm>
            <a:off x="3006227" y="2710596"/>
            <a:ext cx="6137773" cy="580423"/>
          </a:xfrm>
          <a:prstGeom prst="rect">
            <a:avLst/>
          </a:prstGeom>
        </p:spPr>
        <p:txBody>
          <a:bodyPr lIns="0" tIns="0" rIns="0" bIns="0" rtlCol="0" anchor="t">
            <a:spAutoFit/>
          </a:bodyPr>
          <a:lstStyle/>
          <a:p>
            <a:pPr algn="l">
              <a:lnSpc>
                <a:spcPts val="4759"/>
              </a:lnSpc>
            </a:pPr>
            <a:r>
              <a:rPr lang="en-US" sz="3399">
                <a:solidFill>
                  <a:srgbClr val="01070A"/>
                </a:solidFill>
                <a:latin typeface="Canva Sans"/>
                <a:ea typeface="Canva Sans"/>
                <a:cs typeface="Canva Sans"/>
                <a:sym typeface="Canva Sans"/>
              </a:rPr>
              <a:t>Embedding based search:</a:t>
            </a:r>
          </a:p>
        </p:txBody>
      </p:sp>
      <p:sp>
        <p:nvSpPr>
          <p:cNvPr id="12" name="TextBox 12"/>
          <p:cNvSpPr txBox="1"/>
          <p:nvPr/>
        </p:nvSpPr>
        <p:spPr>
          <a:xfrm>
            <a:off x="3006227" y="1455542"/>
            <a:ext cx="10004544" cy="702213"/>
          </a:xfrm>
          <a:prstGeom prst="rect">
            <a:avLst/>
          </a:prstGeom>
        </p:spPr>
        <p:txBody>
          <a:bodyPr lIns="0" tIns="0" rIns="0" bIns="0" rtlCol="0" anchor="t">
            <a:spAutoFit/>
          </a:bodyPr>
          <a:lstStyle/>
          <a:p>
            <a:pPr marL="0" lvl="0" indent="0" algn="l">
              <a:lnSpc>
                <a:spcPts val="5809"/>
              </a:lnSpc>
              <a:spcBef>
                <a:spcPct val="0"/>
              </a:spcBef>
            </a:pPr>
            <a:r>
              <a:rPr lang="en-US" sz="4149">
                <a:solidFill>
                  <a:srgbClr val="01070A"/>
                </a:solidFill>
                <a:latin typeface="Carelia"/>
                <a:ea typeface="Carelia"/>
                <a:cs typeface="Carelia"/>
                <a:sym typeface="Carelia"/>
              </a:rPr>
              <a:t>Stage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4314470" y="4816594"/>
            <a:ext cx="9659060" cy="1094740"/>
          </a:xfrm>
          <a:prstGeom prst="rect">
            <a:avLst/>
          </a:prstGeom>
        </p:spPr>
        <p:txBody>
          <a:bodyPr lIns="0" tIns="0" rIns="0" bIns="0" rtlCol="0" anchor="t">
            <a:spAutoFit/>
          </a:bodyPr>
          <a:lstStyle/>
          <a:p>
            <a:pPr marL="0" lvl="0" indent="0" algn="ctr">
              <a:lnSpc>
                <a:spcPts val="8959"/>
              </a:lnSpc>
              <a:spcBef>
                <a:spcPct val="0"/>
              </a:spcBef>
            </a:pPr>
            <a:r>
              <a:rPr lang="en-US" sz="6399">
                <a:solidFill>
                  <a:srgbClr val="01070A"/>
                </a:solidFill>
                <a:latin typeface="Carelia"/>
                <a:ea typeface="Carelia"/>
                <a:cs typeface="Carelia"/>
                <a:sym typeface="Carelia"/>
              </a:rPr>
              <a:t>Introduction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799918"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3006227" y="2396271"/>
            <a:ext cx="7820187" cy="0"/>
          </a:xfrm>
          <a:prstGeom prst="line">
            <a:avLst/>
          </a:prstGeom>
          <a:ln w="38100" cap="flat">
            <a:solidFill>
              <a:srgbClr val="000000"/>
            </a:solidFill>
            <a:prstDash val="solid"/>
            <a:headEnd type="oval" w="lg" len="lg"/>
            <a:tailEnd type="oval" w="lg" len="lg"/>
          </a:ln>
        </p:spPr>
        <p:txBody>
          <a:bodyPr/>
          <a:lstStyle/>
          <a:p>
            <a:endParaRPr lang="en-US"/>
          </a:p>
        </p:txBody>
      </p:sp>
      <p:sp>
        <p:nvSpPr>
          <p:cNvPr id="9" name="Freeform 9"/>
          <p:cNvSpPr/>
          <p:nvPr/>
        </p:nvSpPr>
        <p:spPr>
          <a:xfrm>
            <a:off x="3493371" y="3513683"/>
            <a:ext cx="11282209" cy="2961580"/>
          </a:xfrm>
          <a:custGeom>
            <a:avLst/>
            <a:gdLst/>
            <a:ahLst/>
            <a:cxnLst/>
            <a:rect l="l" t="t" r="r" b="b"/>
            <a:pathLst>
              <a:path w="11282209" h="2961580">
                <a:moveTo>
                  <a:pt x="0" y="0"/>
                </a:moveTo>
                <a:lnTo>
                  <a:pt x="11282208" y="0"/>
                </a:lnTo>
                <a:lnTo>
                  <a:pt x="11282208" y="2961580"/>
                </a:lnTo>
                <a:lnTo>
                  <a:pt x="0" y="2961580"/>
                </a:lnTo>
                <a:lnTo>
                  <a:pt x="0" y="0"/>
                </a:lnTo>
                <a:close/>
              </a:path>
            </a:pathLst>
          </a:custGeom>
          <a:blipFill>
            <a:blip r:embed="rId7"/>
            <a:stretch>
              <a:fillRect/>
            </a:stretch>
          </a:blipFill>
        </p:spPr>
        <p:txBody>
          <a:bodyPr/>
          <a:lstStyle/>
          <a:p>
            <a:endParaRPr lang="en-US"/>
          </a:p>
        </p:txBody>
      </p:sp>
      <p:sp>
        <p:nvSpPr>
          <p:cNvPr id="10" name="Freeform 10"/>
          <p:cNvSpPr/>
          <p:nvPr/>
        </p:nvSpPr>
        <p:spPr>
          <a:xfrm>
            <a:off x="3474321" y="6837213"/>
            <a:ext cx="11301259" cy="1907087"/>
          </a:xfrm>
          <a:custGeom>
            <a:avLst/>
            <a:gdLst/>
            <a:ahLst/>
            <a:cxnLst/>
            <a:rect l="l" t="t" r="r" b="b"/>
            <a:pathLst>
              <a:path w="11301259" h="1907087">
                <a:moveTo>
                  <a:pt x="0" y="0"/>
                </a:moveTo>
                <a:lnTo>
                  <a:pt x="11301258" y="0"/>
                </a:lnTo>
                <a:lnTo>
                  <a:pt x="11301258" y="1907087"/>
                </a:lnTo>
                <a:lnTo>
                  <a:pt x="0" y="1907087"/>
                </a:lnTo>
                <a:lnTo>
                  <a:pt x="0" y="0"/>
                </a:lnTo>
                <a:close/>
              </a:path>
            </a:pathLst>
          </a:custGeom>
          <a:blipFill>
            <a:blip r:embed="rId8"/>
            <a:stretch>
              <a:fillRect/>
            </a:stretch>
          </a:blipFill>
        </p:spPr>
        <p:txBody>
          <a:bodyPr/>
          <a:lstStyle/>
          <a:p>
            <a:endParaRPr lang="en-US"/>
          </a:p>
        </p:txBody>
      </p:sp>
      <p:sp>
        <p:nvSpPr>
          <p:cNvPr id="11" name="TextBox 11"/>
          <p:cNvSpPr txBox="1"/>
          <p:nvPr/>
        </p:nvSpPr>
        <p:spPr>
          <a:xfrm>
            <a:off x="3006227" y="2710596"/>
            <a:ext cx="6137773" cy="580423"/>
          </a:xfrm>
          <a:prstGeom prst="rect">
            <a:avLst/>
          </a:prstGeom>
        </p:spPr>
        <p:txBody>
          <a:bodyPr lIns="0" tIns="0" rIns="0" bIns="0" rtlCol="0" anchor="t">
            <a:spAutoFit/>
          </a:bodyPr>
          <a:lstStyle/>
          <a:p>
            <a:pPr algn="l">
              <a:lnSpc>
                <a:spcPts val="4759"/>
              </a:lnSpc>
            </a:pPr>
            <a:r>
              <a:rPr lang="en-US" sz="3399">
                <a:solidFill>
                  <a:srgbClr val="01070A"/>
                </a:solidFill>
                <a:latin typeface="Canva Sans"/>
                <a:ea typeface="Canva Sans"/>
                <a:cs typeface="Canva Sans"/>
                <a:sym typeface="Canva Sans"/>
              </a:rPr>
              <a:t>Embedding based search:</a:t>
            </a:r>
          </a:p>
        </p:txBody>
      </p:sp>
      <p:sp>
        <p:nvSpPr>
          <p:cNvPr id="12" name="TextBox 12"/>
          <p:cNvSpPr txBox="1"/>
          <p:nvPr/>
        </p:nvSpPr>
        <p:spPr>
          <a:xfrm>
            <a:off x="3006227" y="1455542"/>
            <a:ext cx="10004544" cy="702213"/>
          </a:xfrm>
          <a:prstGeom prst="rect">
            <a:avLst/>
          </a:prstGeom>
        </p:spPr>
        <p:txBody>
          <a:bodyPr lIns="0" tIns="0" rIns="0" bIns="0" rtlCol="0" anchor="t">
            <a:spAutoFit/>
          </a:bodyPr>
          <a:lstStyle/>
          <a:p>
            <a:pPr marL="0" lvl="0" indent="0" algn="l">
              <a:lnSpc>
                <a:spcPts val="5809"/>
              </a:lnSpc>
              <a:spcBef>
                <a:spcPct val="0"/>
              </a:spcBef>
            </a:pPr>
            <a:r>
              <a:rPr lang="en-US" sz="4149">
                <a:solidFill>
                  <a:srgbClr val="01070A"/>
                </a:solidFill>
                <a:latin typeface="Carelia"/>
                <a:ea typeface="Carelia"/>
                <a:cs typeface="Carelia"/>
                <a:sym typeface="Carelia"/>
              </a:rPr>
              <a:t>Stage 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92544"/>
            <a:ext cx="12818799" cy="1120515"/>
          </a:xfrm>
          <a:prstGeom prst="rect">
            <a:avLst/>
          </a:prstGeom>
        </p:spPr>
        <p:txBody>
          <a:bodyPr lIns="0" tIns="0" rIns="0" bIns="0" rtlCol="0" anchor="t">
            <a:spAutoFit/>
          </a:bodyPr>
          <a:lstStyle/>
          <a:p>
            <a:pPr marL="0" lvl="0" indent="0" algn="ctr">
              <a:lnSpc>
                <a:spcPts val="9117"/>
              </a:lnSpc>
              <a:spcBef>
                <a:spcPct val="0"/>
              </a:spcBef>
            </a:pPr>
            <a:r>
              <a:rPr lang="en-US" sz="6512">
                <a:solidFill>
                  <a:srgbClr val="01070A"/>
                </a:solidFill>
                <a:latin typeface="Carelia"/>
                <a:ea typeface="Carelia"/>
                <a:cs typeface="Carelia"/>
                <a:sym typeface="Carelia"/>
              </a:rPr>
              <a:t>Future work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18968"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85725"/>
              <a:ext cx="4491524" cy="2808442"/>
            </a:xfrm>
            <a:prstGeom prst="rect">
              <a:avLst/>
            </a:prstGeom>
          </p:spPr>
          <p:txBody>
            <a:bodyPr lIns="254000" tIns="254000" rIns="254000" bIns="254000" rtlCol="0" anchor="ctr"/>
            <a:lstStyle/>
            <a:p>
              <a:pPr algn="l">
                <a:lnSpc>
                  <a:spcPts val="4283"/>
                </a:lnSpc>
              </a:pPr>
              <a:endParaRPr/>
            </a:p>
            <a:p>
              <a:pPr algn="r" rtl="1">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628381" y="1308063"/>
            <a:ext cx="3794480" cy="703911"/>
          </a:xfrm>
          <a:prstGeom prst="rect">
            <a:avLst/>
          </a:prstGeom>
        </p:spPr>
        <p:txBody>
          <a:bodyPr lIns="0" tIns="0" rIns="0" bIns="0" rtlCol="0" anchor="t">
            <a:spAutoFit/>
          </a:bodyPr>
          <a:lstStyle/>
          <a:p>
            <a:pPr marL="0" lvl="0" indent="0" algn="l">
              <a:lnSpc>
                <a:spcPts val="5824"/>
              </a:lnSpc>
              <a:spcBef>
                <a:spcPct val="0"/>
              </a:spcBef>
            </a:pPr>
            <a:r>
              <a:rPr lang="en-US" sz="4160">
                <a:solidFill>
                  <a:srgbClr val="01070A"/>
                </a:solidFill>
                <a:latin typeface="Carelia"/>
                <a:ea typeface="Carelia"/>
                <a:cs typeface="Carelia"/>
                <a:sym typeface="Carelia"/>
              </a:rPr>
              <a:t>Future Work:</a:t>
            </a:r>
          </a:p>
        </p:txBody>
      </p:sp>
      <p:sp>
        <p:nvSpPr>
          <p:cNvPr id="9" name="AutoShape 9"/>
          <p:cNvSpPr/>
          <p:nvPr/>
        </p:nvSpPr>
        <p:spPr>
          <a:xfrm>
            <a:off x="2628128" y="2181571"/>
            <a:ext cx="3311233" cy="0"/>
          </a:xfrm>
          <a:prstGeom prst="line">
            <a:avLst/>
          </a:prstGeom>
          <a:ln w="38100" cap="flat">
            <a:solidFill>
              <a:srgbClr val="000000"/>
            </a:solidFill>
            <a:prstDash val="solid"/>
            <a:headEnd type="oval" w="lg" len="lg"/>
            <a:tailEnd type="oval" w="lg" len="lg"/>
          </a:ln>
        </p:spPr>
        <p:txBody>
          <a:bodyPr/>
          <a:lstStyle/>
          <a:p>
            <a:endParaRPr lang="en-US"/>
          </a:p>
        </p:txBody>
      </p:sp>
      <p:sp>
        <p:nvSpPr>
          <p:cNvPr id="10" name="TextBox 10"/>
          <p:cNvSpPr txBox="1"/>
          <p:nvPr/>
        </p:nvSpPr>
        <p:spPr>
          <a:xfrm>
            <a:off x="2756828" y="2000596"/>
            <a:ext cx="12491200" cy="7252335"/>
          </a:xfrm>
          <a:prstGeom prst="rect">
            <a:avLst/>
          </a:prstGeom>
        </p:spPr>
        <p:txBody>
          <a:bodyPr lIns="0" tIns="0" rIns="0" bIns="0" rtlCol="0" anchor="t">
            <a:spAutoFit/>
          </a:bodyPr>
          <a:lstStyle/>
          <a:p>
            <a:pPr algn="l">
              <a:lnSpc>
                <a:spcPts val="4800"/>
              </a:lnSpc>
            </a:pPr>
            <a:endParaRPr/>
          </a:p>
          <a:p>
            <a:pPr marL="518160" lvl="1" indent="-259080" algn="l">
              <a:lnSpc>
                <a:spcPts val="4800"/>
              </a:lnSpc>
              <a:buFont typeface="Arial"/>
              <a:buChar char="•"/>
            </a:pPr>
            <a:r>
              <a:rPr lang="en-US" sz="2400">
                <a:solidFill>
                  <a:srgbClr val="01070A"/>
                </a:solidFill>
                <a:latin typeface="Open Sans"/>
                <a:ea typeface="Open Sans"/>
                <a:cs typeface="Open Sans"/>
                <a:sym typeface="Open Sans"/>
              </a:rPr>
              <a:t>·Feedback-Driven Refinement: Integrate user relevance feedback to continuously fine-tune ranking models.</a:t>
            </a:r>
          </a:p>
          <a:p>
            <a:pPr marL="518160" lvl="1" indent="-259080" algn="l">
              <a:lnSpc>
                <a:spcPts val="4800"/>
              </a:lnSpc>
              <a:buFont typeface="Arial"/>
              <a:buChar char="•"/>
            </a:pPr>
            <a:r>
              <a:rPr lang="en-US" sz="2400">
                <a:solidFill>
                  <a:srgbClr val="01070A"/>
                </a:solidFill>
                <a:latin typeface="Open Sans"/>
                <a:ea typeface="Open Sans"/>
                <a:cs typeface="Open Sans"/>
                <a:sym typeface="Open Sans"/>
              </a:rPr>
              <a:t>·Full-Text Support: Extend indexing and embedding beyond descriptions to include complete book content.</a:t>
            </a:r>
          </a:p>
          <a:p>
            <a:pPr marL="518160" lvl="1" indent="-259080" algn="l">
              <a:lnSpc>
                <a:spcPts val="4800"/>
              </a:lnSpc>
              <a:buFont typeface="Arial"/>
              <a:buChar char="•"/>
            </a:pPr>
            <a:r>
              <a:rPr lang="en-US" sz="2400">
                <a:solidFill>
                  <a:srgbClr val="01070A"/>
                </a:solidFill>
                <a:latin typeface="Open Sans"/>
                <a:ea typeface="Open Sans"/>
                <a:cs typeface="Open Sans"/>
                <a:sym typeface="Open Sans"/>
              </a:rPr>
              <a:t>·Multilingual Capability: Support cross-lingual searches by embedding Arabic and foreign-language texts into a shared vector space.</a:t>
            </a:r>
          </a:p>
          <a:p>
            <a:pPr marL="518160" lvl="1" indent="-259080" algn="l">
              <a:lnSpc>
                <a:spcPts val="4800"/>
              </a:lnSpc>
              <a:buFont typeface="Arial"/>
              <a:buChar char="•"/>
            </a:pPr>
            <a:r>
              <a:rPr lang="en-US" sz="2400">
                <a:solidFill>
                  <a:srgbClr val="01070A"/>
                </a:solidFill>
                <a:latin typeface="Open Sans"/>
                <a:ea typeface="Open Sans"/>
                <a:cs typeface="Open Sans"/>
                <a:sym typeface="Open Sans"/>
              </a:rPr>
              <a:t>·Production-scale Deployment: Optimize system components for deployment in real-world environments, focusing on efficiency and scalability.</a:t>
            </a:r>
          </a:p>
          <a:p>
            <a:pPr algn="l">
              <a:lnSpc>
                <a:spcPts val="4800"/>
              </a:lnSpc>
            </a:pPr>
            <a:endParaRPr lang="en-US" sz="2400">
              <a:solidFill>
                <a:srgbClr val="01070A"/>
              </a:solidFill>
              <a:latin typeface="Open Sans"/>
              <a:ea typeface="Open Sans"/>
              <a:cs typeface="Open Sans"/>
              <a:sym typeface="Open Sans"/>
            </a:endParaRPr>
          </a:p>
          <a:p>
            <a:pPr algn="l">
              <a:lnSpc>
                <a:spcPts val="4800"/>
              </a:lnSpc>
            </a:pPr>
            <a:endParaRPr lang="en-US" sz="2400">
              <a:solidFill>
                <a:srgbClr val="01070A"/>
              </a:solidFill>
              <a:latin typeface="Open Sans"/>
              <a:ea typeface="Open Sans"/>
              <a:cs typeface="Open Sans"/>
              <a:sym typeface="Open Sans"/>
            </a:endParaRPr>
          </a:p>
          <a:p>
            <a:pPr algn="l">
              <a:lnSpc>
                <a:spcPts val="4800"/>
              </a:lnSpc>
            </a:pPr>
            <a:endParaRPr lang="en-US" sz="2400">
              <a:solidFill>
                <a:srgbClr val="01070A"/>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51642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92544"/>
            <a:ext cx="12818799" cy="1120449"/>
          </a:xfrm>
          <a:prstGeom prst="rect">
            <a:avLst/>
          </a:prstGeom>
        </p:spPr>
        <p:txBody>
          <a:bodyPr lIns="0" tIns="0" rIns="0" bIns="0" rtlCol="0" anchor="t">
            <a:spAutoFit/>
          </a:bodyPr>
          <a:lstStyle/>
          <a:p>
            <a:pPr marL="0" lvl="0" indent="0" algn="ctr">
              <a:lnSpc>
                <a:spcPts val="9117"/>
              </a:lnSpc>
              <a:spcBef>
                <a:spcPct val="0"/>
              </a:spcBef>
            </a:pPr>
            <a:r>
              <a:rPr lang="en-US" sz="6512">
                <a:solidFill>
                  <a:srgbClr val="01070A"/>
                </a:solidFill>
                <a:latin typeface="Carelia"/>
                <a:ea typeface="Carelia"/>
                <a:cs typeface="Carelia"/>
                <a:sym typeface="Carelia"/>
              </a:rPr>
              <a:t>Interface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92544"/>
            <a:ext cx="12818799" cy="1120449"/>
          </a:xfrm>
          <a:prstGeom prst="rect">
            <a:avLst/>
          </a:prstGeom>
        </p:spPr>
        <p:txBody>
          <a:bodyPr lIns="0" tIns="0" rIns="0" bIns="0" rtlCol="0" anchor="t">
            <a:spAutoFit/>
          </a:bodyPr>
          <a:lstStyle/>
          <a:p>
            <a:pPr marL="0" lvl="0" indent="0" algn="ctr">
              <a:lnSpc>
                <a:spcPts val="9117"/>
              </a:lnSpc>
              <a:spcBef>
                <a:spcPct val="0"/>
              </a:spcBef>
            </a:pPr>
            <a:r>
              <a:rPr lang="en-US" sz="6512">
                <a:solidFill>
                  <a:srgbClr val="01070A"/>
                </a:solidFill>
                <a:latin typeface="Carelia"/>
                <a:ea typeface="Carelia"/>
                <a:cs typeface="Carelia"/>
                <a:sym typeface="Carelia"/>
              </a:rPr>
              <a:t>Software Tools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828493" y="849987"/>
            <a:ext cx="14650064" cy="8880725"/>
            <a:chOff x="0" y="0"/>
            <a:chExt cx="4491524" cy="2722717"/>
          </a:xfrm>
        </p:grpSpPr>
        <p:sp>
          <p:nvSpPr>
            <p:cNvPr id="4" name="Freeform 4"/>
            <p:cNvSpPr/>
            <p:nvPr/>
          </p:nvSpPr>
          <p:spPr>
            <a:xfrm>
              <a:off x="0" y="0"/>
              <a:ext cx="4491524" cy="2722717"/>
            </a:xfrm>
            <a:custGeom>
              <a:avLst/>
              <a:gdLst/>
              <a:ahLst/>
              <a:cxnLst/>
              <a:rect l="l" t="t" r="r" b="b"/>
              <a:pathLst>
                <a:path w="4491524" h="2722717">
                  <a:moveTo>
                    <a:pt x="5813" y="0"/>
                  </a:moveTo>
                  <a:lnTo>
                    <a:pt x="4485710" y="0"/>
                  </a:lnTo>
                  <a:cubicBezTo>
                    <a:pt x="4487252" y="0"/>
                    <a:pt x="4488731" y="612"/>
                    <a:pt x="4489821" y="1703"/>
                  </a:cubicBezTo>
                  <a:cubicBezTo>
                    <a:pt x="4490911" y="2793"/>
                    <a:pt x="4491524" y="4271"/>
                    <a:pt x="4491524" y="5813"/>
                  </a:cubicBezTo>
                  <a:lnTo>
                    <a:pt x="4491524" y="2716904"/>
                  </a:lnTo>
                  <a:cubicBezTo>
                    <a:pt x="4491524" y="2718446"/>
                    <a:pt x="4490911" y="2719925"/>
                    <a:pt x="4489821" y="2721015"/>
                  </a:cubicBezTo>
                  <a:cubicBezTo>
                    <a:pt x="4488731" y="2722105"/>
                    <a:pt x="4487252" y="2722717"/>
                    <a:pt x="4485710" y="2722717"/>
                  </a:cubicBezTo>
                  <a:lnTo>
                    <a:pt x="5813" y="2722717"/>
                  </a:lnTo>
                  <a:cubicBezTo>
                    <a:pt x="4271" y="2722717"/>
                    <a:pt x="2793" y="2722105"/>
                    <a:pt x="1703" y="2721015"/>
                  </a:cubicBezTo>
                  <a:cubicBezTo>
                    <a:pt x="612" y="2719925"/>
                    <a:pt x="0" y="2718446"/>
                    <a:pt x="0" y="2716904"/>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txBody>
            <a:bodyPr/>
            <a:lstStyle/>
            <a:p>
              <a:endParaRPr lang="en-US"/>
            </a:p>
          </p:txBody>
        </p:sp>
        <p:sp>
          <p:nvSpPr>
            <p:cNvPr id="5" name="TextBox 5"/>
            <p:cNvSpPr txBox="1"/>
            <p:nvPr/>
          </p:nvSpPr>
          <p:spPr>
            <a:xfrm>
              <a:off x="0" y="-47625"/>
              <a:ext cx="4491524" cy="277034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77862" y="7811328"/>
            <a:ext cx="3584090" cy="3192451"/>
          </a:xfrm>
          <a:custGeom>
            <a:avLst/>
            <a:gdLst/>
            <a:ahLst/>
            <a:cxnLst/>
            <a:rect l="l" t="t" r="r" b="b"/>
            <a:pathLst>
              <a:path w="3584090" h="3192451">
                <a:moveTo>
                  <a:pt x="0" y="0"/>
                </a:moveTo>
                <a:lnTo>
                  <a:pt x="3584089" y="0"/>
                </a:lnTo>
                <a:lnTo>
                  <a:pt x="3584089"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437982">
            <a:off x="15556797" y="-1020584"/>
            <a:ext cx="3160431" cy="3028267"/>
          </a:xfrm>
          <a:custGeom>
            <a:avLst/>
            <a:gdLst/>
            <a:ahLst/>
            <a:cxnLst/>
            <a:rect l="l" t="t" r="r" b="b"/>
            <a:pathLst>
              <a:path w="3160431" h="3028267">
                <a:moveTo>
                  <a:pt x="0" y="0"/>
                </a:moveTo>
                <a:lnTo>
                  <a:pt x="3160430" y="0"/>
                </a:lnTo>
                <a:lnTo>
                  <a:pt x="3160430"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9111113" y="2854569"/>
            <a:ext cx="1974111" cy="1965056"/>
          </a:xfrm>
          <a:custGeom>
            <a:avLst/>
            <a:gdLst/>
            <a:ahLst/>
            <a:cxnLst/>
            <a:rect l="l" t="t" r="r" b="b"/>
            <a:pathLst>
              <a:path w="1974111" h="1965056">
                <a:moveTo>
                  <a:pt x="0" y="0"/>
                </a:moveTo>
                <a:lnTo>
                  <a:pt x="1974111" y="0"/>
                </a:lnTo>
                <a:lnTo>
                  <a:pt x="1974111" y="1965056"/>
                </a:lnTo>
                <a:lnTo>
                  <a:pt x="0" y="1965056"/>
                </a:lnTo>
                <a:lnTo>
                  <a:pt x="0" y="0"/>
                </a:lnTo>
                <a:close/>
              </a:path>
            </a:pathLst>
          </a:custGeom>
          <a:blipFill>
            <a:blip r:embed="rId7"/>
            <a:stretch>
              <a:fillRect/>
            </a:stretch>
          </a:blipFill>
        </p:spPr>
        <p:txBody>
          <a:bodyPr/>
          <a:lstStyle/>
          <a:p>
            <a:endParaRPr lang="en-US"/>
          </a:p>
        </p:txBody>
      </p:sp>
      <p:sp>
        <p:nvSpPr>
          <p:cNvPr id="9" name="Freeform 9"/>
          <p:cNvSpPr/>
          <p:nvPr/>
        </p:nvSpPr>
        <p:spPr>
          <a:xfrm>
            <a:off x="3512678" y="2517773"/>
            <a:ext cx="2400050" cy="2400050"/>
          </a:xfrm>
          <a:custGeom>
            <a:avLst/>
            <a:gdLst/>
            <a:ahLst/>
            <a:cxnLst/>
            <a:rect l="l" t="t" r="r" b="b"/>
            <a:pathLst>
              <a:path w="2400050" h="2400050">
                <a:moveTo>
                  <a:pt x="0" y="0"/>
                </a:moveTo>
                <a:lnTo>
                  <a:pt x="2400050" y="0"/>
                </a:lnTo>
                <a:lnTo>
                  <a:pt x="2400050" y="2400050"/>
                </a:lnTo>
                <a:lnTo>
                  <a:pt x="0" y="2400050"/>
                </a:lnTo>
                <a:lnTo>
                  <a:pt x="0" y="0"/>
                </a:lnTo>
                <a:close/>
              </a:path>
            </a:pathLst>
          </a:custGeom>
          <a:blipFill>
            <a:blip r:embed="rId8"/>
            <a:stretch>
              <a:fillRect/>
            </a:stretch>
          </a:blipFill>
        </p:spPr>
        <p:txBody>
          <a:bodyPr/>
          <a:lstStyle/>
          <a:p>
            <a:endParaRPr lang="en-US"/>
          </a:p>
        </p:txBody>
      </p:sp>
      <p:sp>
        <p:nvSpPr>
          <p:cNvPr id="10" name="Freeform 10"/>
          <p:cNvSpPr/>
          <p:nvPr/>
        </p:nvSpPr>
        <p:spPr>
          <a:xfrm>
            <a:off x="6310863" y="2804553"/>
            <a:ext cx="1976176" cy="1976176"/>
          </a:xfrm>
          <a:custGeom>
            <a:avLst/>
            <a:gdLst/>
            <a:ahLst/>
            <a:cxnLst/>
            <a:rect l="l" t="t" r="r" b="b"/>
            <a:pathLst>
              <a:path w="1976176" h="1976176">
                <a:moveTo>
                  <a:pt x="0" y="0"/>
                </a:moveTo>
                <a:lnTo>
                  <a:pt x="1976176" y="0"/>
                </a:lnTo>
                <a:lnTo>
                  <a:pt x="1976176" y="1976176"/>
                </a:lnTo>
                <a:lnTo>
                  <a:pt x="0" y="1976176"/>
                </a:lnTo>
                <a:lnTo>
                  <a:pt x="0" y="0"/>
                </a:lnTo>
                <a:close/>
              </a:path>
            </a:pathLst>
          </a:custGeom>
          <a:blipFill>
            <a:blip r:embed="rId9"/>
            <a:stretch>
              <a:fillRect/>
            </a:stretch>
          </a:blipFill>
        </p:spPr>
        <p:txBody>
          <a:bodyPr/>
          <a:lstStyle/>
          <a:p>
            <a:endParaRPr lang="en-US"/>
          </a:p>
        </p:txBody>
      </p:sp>
      <p:sp>
        <p:nvSpPr>
          <p:cNvPr id="11" name="Freeform 11"/>
          <p:cNvSpPr/>
          <p:nvPr/>
        </p:nvSpPr>
        <p:spPr>
          <a:xfrm>
            <a:off x="6618060" y="6218674"/>
            <a:ext cx="2063254" cy="2063254"/>
          </a:xfrm>
          <a:custGeom>
            <a:avLst/>
            <a:gdLst/>
            <a:ahLst/>
            <a:cxnLst/>
            <a:rect l="l" t="t" r="r" b="b"/>
            <a:pathLst>
              <a:path w="2063254" h="2063254">
                <a:moveTo>
                  <a:pt x="0" y="0"/>
                </a:moveTo>
                <a:lnTo>
                  <a:pt x="2063254" y="0"/>
                </a:lnTo>
                <a:lnTo>
                  <a:pt x="2063254" y="2063254"/>
                </a:lnTo>
                <a:lnTo>
                  <a:pt x="0" y="2063254"/>
                </a:lnTo>
                <a:lnTo>
                  <a:pt x="0" y="0"/>
                </a:lnTo>
                <a:close/>
              </a:path>
            </a:pathLst>
          </a:custGeom>
          <a:blipFill>
            <a:blip r:embed="rId10"/>
            <a:stretch>
              <a:fillRect/>
            </a:stretch>
          </a:blipFill>
        </p:spPr>
        <p:txBody>
          <a:bodyPr/>
          <a:lstStyle/>
          <a:p>
            <a:endParaRPr lang="en-US"/>
          </a:p>
        </p:txBody>
      </p:sp>
      <p:sp>
        <p:nvSpPr>
          <p:cNvPr id="12" name="Freeform 12"/>
          <p:cNvSpPr/>
          <p:nvPr/>
        </p:nvSpPr>
        <p:spPr>
          <a:xfrm>
            <a:off x="11913899" y="2601386"/>
            <a:ext cx="2382511" cy="2382511"/>
          </a:xfrm>
          <a:custGeom>
            <a:avLst/>
            <a:gdLst/>
            <a:ahLst/>
            <a:cxnLst/>
            <a:rect l="l" t="t" r="r" b="b"/>
            <a:pathLst>
              <a:path w="2382511" h="2382511">
                <a:moveTo>
                  <a:pt x="0" y="0"/>
                </a:moveTo>
                <a:lnTo>
                  <a:pt x="2382511" y="0"/>
                </a:lnTo>
                <a:lnTo>
                  <a:pt x="2382511" y="2382511"/>
                </a:lnTo>
                <a:lnTo>
                  <a:pt x="0" y="2382511"/>
                </a:lnTo>
                <a:lnTo>
                  <a:pt x="0" y="0"/>
                </a:lnTo>
                <a:close/>
              </a:path>
            </a:pathLst>
          </a:custGeom>
          <a:blipFill>
            <a:blip r:embed="rId11"/>
            <a:stretch>
              <a:fillRect/>
            </a:stretch>
          </a:blipFill>
        </p:spPr>
        <p:txBody>
          <a:bodyPr/>
          <a:lstStyle/>
          <a:p>
            <a:endParaRPr lang="en-US"/>
          </a:p>
        </p:txBody>
      </p:sp>
      <p:sp>
        <p:nvSpPr>
          <p:cNvPr id="13" name="Freeform 13"/>
          <p:cNvSpPr/>
          <p:nvPr/>
        </p:nvSpPr>
        <p:spPr>
          <a:xfrm>
            <a:off x="9966224" y="6043928"/>
            <a:ext cx="2238001" cy="2238001"/>
          </a:xfrm>
          <a:custGeom>
            <a:avLst/>
            <a:gdLst/>
            <a:ahLst/>
            <a:cxnLst/>
            <a:rect l="l" t="t" r="r" b="b"/>
            <a:pathLst>
              <a:path w="2238001" h="2238001">
                <a:moveTo>
                  <a:pt x="0" y="0"/>
                </a:moveTo>
                <a:lnTo>
                  <a:pt x="2238001" y="0"/>
                </a:lnTo>
                <a:lnTo>
                  <a:pt x="2238001" y="2238000"/>
                </a:lnTo>
                <a:lnTo>
                  <a:pt x="0" y="2238000"/>
                </a:lnTo>
                <a:lnTo>
                  <a:pt x="0" y="0"/>
                </a:lnTo>
                <a:close/>
              </a:path>
            </a:pathLst>
          </a:custGeom>
          <a:blipFill>
            <a:blip r:embed="rId12"/>
            <a:stretch>
              <a:fillRect/>
            </a:stretch>
          </a:blipFill>
        </p:spPr>
        <p:txBody>
          <a:bodyPr/>
          <a:lstStyle/>
          <a:p>
            <a:endParaRPr lang="en-US"/>
          </a:p>
        </p:txBody>
      </p:sp>
      <p:sp>
        <p:nvSpPr>
          <p:cNvPr id="14" name="TextBox 14"/>
          <p:cNvSpPr txBox="1"/>
          <p:nvPr/>
        </p:nvSpPr>
        <p:spPr>
          <a:xfrm>
            <a:off x="6717326" y="942975"/>
            <a:ext cx="4853348" cy="811530"/>
          </a:xfrm>
          <a:prstGeom prst="rect">
            <a:avLst/>
          </a:prstGeom>
        </p:spPr>
        <p:txBody>
          <a:bodyPr lIns="0" tIns="0" rIns="0" bIns="0" rtlCol="0" anchor="t">
            <a:spAutoFit/>
          </a:bodyPr>
          <a:lstStyle/>
          <a:p>
            <a:pPr algn="ctr">
              <a:lnSpc>
                <a:spcPts val="6719"/>
              </a:lnSpc>
              <a:spcBef>
                <a:spcPct val="0"/>
              </a:spcBef>
            </a:pPr>
            <a:r>
              <a:rPr lang="en-US" sz="4800" b="1">
                <a:solidFill>
                  <a:srgbClr val="106585"/>
                </a:solidFill>
                <a:latin typeface="Open Sans Bold"/>
                <a:ea typeface="Open Sans Bold"/>
                <a:cs typeface="Open Sans Bold"/>
                <a:sym typeface="Open Sans Bold"/>
              </a:rPr>
              <a:t>Software Tools</a:t>
            </a:r>
          </a:p>
        </p:txBody>
      </p:sp>
      <p:sp>
        <p:nvSpPr>
          <p:cNvPr id="15" name="TextBox 15"/>
          <p:cNvSpPr txBox="1"/>
          <p:nvPr/>
        </p:nvSpPr>
        <p:spPr>
          <a:xfrm>
            <a:off x="3512678" y="5061391"/>
            <a:ext cx="2426674" cy="613410"/>
          </a:xfrm>
          <a:prstGeom prst="rect">
            <a:avLst/>
          </a:prstGeom>
        </p:spPr>
        <p:txBody>
          <a:bodyPr lIns="0" tIns="0" rIns="0" bIns="0" rtlCol="0" anchor="t">
            <a:spAutoFit/>
          </a:bodyPr>
          <a:lstStyle/>
          <a:p>
            <a:pPr algn="ctr">
              <a:lnSpc>
                <a:spcPts val="5040"/>
              </a:lnSpc>
              <a:spcBef>
                <a:spcPct val="0"/>
              </a:spcBef>
            </a:pPr>
            <a:r>
              <a:rPr lang="en-US" sz="3600" b="1">
                <a:solidFill>
                  <a:srgbClr val="737373"/>
                </a:solidFill>
                <a:latin typeface="Open Sans Bold"/>
                <a:ea typeface="Open Sans Bold"/>
                <a:cs typeface="Open Sans Bold"/>
                <a:sym typeface="Open Sans Bold"/>
              </a:rPr>
              <a:t>Flutter</a:t>
            </a:r>
          </a:p>
        </p:txBody>
      </p:sp>
      <p:sp>
        <p:nvSpPr>
          <p:cNvPr id="16" name="TextBox 16"/>
          <p:cNvSpPr txBox="1"/>
          <p:nvPr/>
        </p:nvSpPr>
        <p:spPr>
          <a:xfrm>
            <a:off x="8884832" y="5061391"/>
            <a:ext cx="2426674" cy="613410"/>
          </a:xfrm>
          <a:prstGeom prst="rect">
            <a:avLst/>
          </a:prstGeom>
        </p:spPr>
        <p:txBody>
          <a:bodyPr lIns="0" tIns="0" rIns="0" bIns="0" rtlCol="0" anchor="t">
            <a:spAutoFit/>
          </a:bodyPr>
          <a:lstStyle/>
          <a:p>
            <a:pPr algn="ctr">
              <a:lnSpc>
                <a:spcPts val="5040"/>
              </a:lnSpc>
              <a:spcBef>
                <a:spcPct val="0"/>
              </a:spcBef>
            </a:pPr>
            <a:r>
              <a:rPr lang="en-US" sz="3600" b="1">
                <a:solidFill>
                  <a:srgbClr val="737373"/>
                </a:solidFill>
                <a:latin typeface="Open Sans Bold"/>
                <a:ea typeface="Open Sans Bold"/>
                <a:cs typeface="Open Sans Bold"/>
                <a:sym typeface="Open Sans Bold"/>
              </a:rPr>
              <a:t>Python</a:t>
            </a:r>
          </a:p>
        </p:txBody>
      </p:sp>
      <p:sp>
        <p:nvSpPr>
          <p:cNvPr id="17" name="TextBox 17"/>
          <p:cNvSpPr txBox="1"/>
          <p:nvPr/>
        </p:nvSpPr>
        <p:spPr>
          <a:xfrm>
            <a:off x="5939352" y="5061391"/>
            <a:ext cx="2719199" cy="613410"/>
          </a:xfrm>
          <a:prstGeom prst="rect">
            <a:avLst/>
          </a:prstGeom>
        </p:spPr>
        <p:txBody>
          <a:bodyPr lIns="0" tIns="0" rIns="0" bIns="0" rtlCol="0" anchor="t">
            <a:spAutoFit/>
          </a:bodyPr>
          <a:lstStyle/>
          <a:p>
            <a:pPr algn="ctr">
              <a:lnSpc>
                <a:spcPts val="5040"/>
              </a:lnSpc>
              <a:spcBef>
                <a:spcPct val="0"/>
              </a:spcBef>
            </a:pPr>
            <a:r>
              <a:rPr lang="en-US" sz="3600" b="1">
                <a:solidFill>
                  <a:srgbClr val="737373"/>
                </a:solidFill>
                <a:latin typeface="Open Sans Bold"/>
                <a:ea typeface="Open Sans Bold"/>
                <a:cs typeface="Open Sans Bold"/>
                <a:sym typeface="Open Sans Bold"/>
              </a:rPr>
              <a:t>Firebase</a:t>
            </a:r>
          </a:p>
        </p:txBody>
      </p:sp>
      <p:sp>
        <p:nvSpPr>
          <p:cNvPr id="18" name="TextBox 18"/>
          <p:cNvSpPr txBox="1"/>
          <p:nvPr/>
        </p:nvSpPr>
        <p:spPr>
          <a:xfrm>
            <a:off x="5912728" y="8425496"/>
            <a:ext cx="3463816" cy="613410"/>
          </a:xfrm>
          <a:prstGeom prst="rect">
            <a:avLst/>
          </a:prstGeom>
        </p:spPr>
        <p:txBody>
          <a:bodyPr lIns="0" tIns="0" rIns="0" bIns="0" rtlCol="0" anchor="t">
            <a:spAutoFit/>
          </a:bodyPr>
          <a:lstStyle/>
          <a:p>
            <a:pPr algn="ctr">
              <a:lnSpc>
                <a:spcPts val="5040"/>
              </a:lnSpc>
              <a:spcBef>
                <a:spcPct val="0"/>
              </a:spcBef>
            </a:pPr>
            <a:r>
              <a:rPr lang="en-US" sz="3600" b="1">
                <a:solidFill>
                  <a:srgbClr val="737373"/>
                </a:solidFill>
                <a:latin typeface="Open Sans Bold"/>
                <a:ea typeface="Open Sans Bold"/>
                <a:cs typeface="Open Sans Bold"/>
                <a:sym typeface="Open Sans Bold"/>
              </a:rPr>
              <a:t>Tensorflow</a:t>
            </a:r>
          </a:p>
        </p:txBody>
      </p:sp>
      <p:sp>
        <p:nvSpPr>
          <p:cNvPr id="19" name="TextBox 19"/>
          <p:cNvSpPr txBox="1"/>
          <p:nvPr/>
        </p:nvSpPr>
        <p:spPr>
          <a:xfrm>
            <a:off x="11311506" y="5061391"/>
            <a:ext cx="3463816" cy="613410"/>
          </a:xfrm>
          <a:prstGeom prst="rect">
            <a:avLst/>
          </a:prstGeom>
        </p:spPr>
        <p:txBody>
          <a:bodyPr lIns="0" tIns="0" rIns="0" bIns="0" rtlCol="0" anchor="t">
            <a:spAutoFit/>
          </a:bodyPr>
          <a:lstStyle/>
          <a:p>
            <a:pPr algn="ctr">
              <a:lnSpc>
                <a:spcPts val="5040"/>
              </a:lnSpc>
              <a:spcBef>
                <a:spcPct val="0"/>
              </a:spcBef>
            </a:pPr>
            <a:r>
              <a:rPr lang="en-US" sz="3600" b="1">
                <a:solidFill>
                  <a:srgbClr val="737373"/>
                </a:solidFill>
                <a:latin typeface="Open Sans Bold"/>
                <a:ea typeface="Open Sans Bold"/>
                <a:cs typeface="Open Sans Bold"/>
                <a:sym typeface="Open Sans Bold"/>
              </a:rPr>
              <a:t>Hugging Face</a:t>
            </a:r>
          </a:p>
        </p:txBody>
      </p:sp>
      <p:sp>
        <p:nvSpPr>
          <p:cNvPr id="20" name="TextBox 20"/>
          <p:cNvSpPr txBox="1"/>
          <p:nvPr/>
        </p:nvSpPr>
        <p:spPr>
          <a:xfrm>
            <a:off x="9579598" y="8425496"/>
            <a:ext cx="3220045" cy="613410"/>
          </a:xfrm>
          <a:prstGeom prst="rect">
            <a:avLst/>
          </a:prstGeom>
        </p:spPr>
        <p:txBody>
          <a:bodyPr lIns="0" tIns="0" rIns="0" bIns="0" rtlCol="0" anchor="t">
            <a:spAutoFit/>
          </a:bodyPr>
          <a:lstStyle/>
          <a:p>
            <a:pPr algn="ctr">
              <a:lnSpc>
                <a:spcPts val="5040"/>
              </a:lnSpc>
              <a:spcBef>
                <a:spcPct val="0"/>
              </a:spcBef>
            </a:pPr>
            <a:r>
              <a:rPr lang="en-US" sz="3600" b="1">
                <a:solidFill>
                  <a:srgbClr val="737373"/>
                </a:solidFill>
                <a:latin typeface="Open Sans Bold"/>
                <a:ea typeface="Open Sans Bold"/>
                <a:cs typeface="Open Sans Bold"/>
                <a:sym typeface="Open Sans Bold"/>
              </a:rPr>
              <a:t>Flask</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92544"/>
            <a:ext cx="12818799" cy="1120449"/>
          </a:xfrm>
          <a:prstGeom prst="rect">
            <a:avLst/>
          </a:prstGeom>
        </p:spPr>
        <p:txBody>
          <a:bodyPr lIns="0" tIns="0" rIns="0" bIns="0" rtlCol="0" anchor="t">
            <a:spAutoFit/>
          </a:bodyPr>
          <a:lstStyle/>
          <a:p>
            <a:pPr marL="0" lvl="0" indent="0" algn="ctr">
              <a:lnSpc>
                <a:spcPts val="9117"/>
              </a:lnSpc>
              <a:spcBef>
                <a:spcPct val="0"/>
              </a:spcBef>
            </a:pPr>
            <a:r>
              <a:rPr lang="en-US" sz="6512">
                <a:solidFill>
                  <a:srgbClr val="01070A"/>
                </a:solidFill>
                <a:latin typeface="Carelia"/>
                <a:ea typeface="Carelia"/>
                <a:cs typeface="Carelia"/>
                <a:sym typeface="Carelia"/>
              </a:rPr>
              <a:t>References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0" y="-282744"/>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txBody>
            <a:bodyPr/>
            <a:lstStyle/>
            <a:p>
              <a:endParaRPr lang="en-US"/>
            </a:p>
          </p:txBody>
        </p:sp>
        <p:sp>
          <p:nvSpPr>
            <p:cNvPr id="5" name="TextBox 5"/>
            <p:cNvSpPr txBox="1"/>
            <p:nvPr/>
          </p:nvSpPr>
          <p:spPr>
            <a:xfrm>
              <a:off x="0" y="-47625"/>
              <a:ext cx="4816593" cy="2756958"/>
            </a:xfrm>
            <a:prstGeom prst="rect">
              <a:avLst/>
            </a:prstGeom>
          </p:spPr>
          <p:txBody>
            <a:bodyPr lIns="50800" tIns="50800" rIns="50800" bIns="50800" rtlCol="0" anchor="ctr"/>
            <a:lstStyle/>
            <a:p>
              <a:pPr algn="l">
                <a:lnSpc>
                  <a:spcPts val="3210"/>
                </a:lnSpc>
              </a:pPr>
              <a:endParaRPr/>
            </a:p>
          </p:txBody>
        </p:sp>
      </p:grpSp>
      <p:sp>
        <p:nvSpPr>
          <p:cNvPr id="6" name="TextBox 6"/>
          <p:cNvSpPr txBox="1"/>
          <p:nvPr/>
        </p:nvSpPr>
        <p:spPr>
          <a:xfrm>
            <a:off x="3954544" y="679761"/>
            <a:ext cx="8704069"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ea typeface="Carelia"/>
                <a:cs typeface="Carelia"/>
                <a:sym typeface="Carelia"/>
              </a:rPr>
              <a:t>REFERENCES</a:t>
            </a:r>
          </a:p>
        </p:txBody>
      </p:sp>
      <p:sp>
        <p:nvSpPr>
          <p:cNvPr id="7" name="Freeform 7"/>
          <p:cNvSpPr/>
          <p:nvPr/>
        </p:nvSpPr>
        <p:spPr>
          <a:xfrm>
            <a:off x="-1796761" y="7855520"/>
            <a:ext cx="4653210" cy="3244906"/>
          </a:xfrm>
          <a:custGeom>
            <a:avLst/>
            <a:gdLst/>
            <a:ahLst/>
            <a:cxnLst/>
            <a:rect l="l" t="t" r="r" b="b"/>
            <a:pathLst>
              <a:path w="4653210" h="3244906">
                <a:moveTo>
                  <a:pt x="0" y="0"/>
                </a:moveTo>
                <a:lnTo>
                  <a:pt x="4653210" y="0"/>
                </a:lnTo>
                <a:lnTo>
                  <a:pt x="4653210"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6024122" y="7855520"/>
            <a:ext cx="4653210" cy="3244906"/>
          </a:xfrm>
          <a:custGeom>
            <a:avLst/>
            <a:gdLst/>
            <a:ahLst/>
            <a:cxnLst/>
            <a:rect l="l" t="t" r="r" b="b"/>
            <a:pathLst>
              <a:path w="4653210" h="3244906">
                <a:moveTo>
                  <a:pt x="0" y="0"/>
                </a:moveTo>
                <a:lnTo>
                  <a:pt x="4653209" y="0"/>
                </a:lnTo>
                <a:lnTo>
                  <a:pt x="4653209" y="3244906"/>
                </a:lnTo>
                <a:lnTo>
                  <a:pt x="0" y="3244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977062" y="1783080"/>
            <a:ext cx="14333877" cy="6682740"/>
          </a:xfrm>
          <a:prstGeom prst="rect">
            <a:avLst/>
          </a:prstGeom>
        </p:spPr>
        <p:txBody>
          <a:bodyPr lIns="0" tIns="0" rIns="0" bIns="0" rtlCol="0" anchor="t">
            <a:spAutoFit/>
          </a:bodyPr>
          <a:lstStyle/>
          <a:p>
            <a:pPr algn="l">
              <a:lnSpc>
                <a:spcPts val="3359"/>
              </a:lnSpc>
            </a:pPr>
            <a:r>
              <a:rPr lang="en-US" sz="2400">
                <a:solidFill>
                  <a:srgbClr val="01070A"/>
                </a:solidFill>
                <a:latin typeface="Canva Sans"/>
                <a:ea typeface="Canva Sans"/>
                <a:cs typeface="Canva Sans"/>
                <a:sym typeface="Canva Sans"/>
              </a:rPr>
              <a:t>[1] M. A. Kassimi and A. Essayad, “BERT Representation for Arabic Information Retrieval: A Comparative Study,” Multimedia Research, vol. 6, no. 3, pp. 1–12, 2023. </a:t>
            </a:r>
          </a:p>
          <a:p>
            <a:pPr algn="l">
              <a:lnSpc>
                <a:spcPts val="3359"/>
              </a:lnSpc>
            </a:pPr>
            <a:endParaRPr lang="en-US" sz="2400">
              <a:solidFill>
                <a:srgbClr val="01070A"/>
              </a:solidFill>
              <a:latin typeface="Canva Sans"/>
              <a:ea typeface="Canva Sans"/>
              <a:cs typeface="Canva Sans"/>
              <a:sym typeface="Canva Sans"/>
            </a:endParaRPr>
          </a:p>
          <a:p>
            <a:pPr algn="l">
              <a:lnSpc>
                <a:spcPts val="3359"/>
              </a:lnSpc>
            </a:pPr>
            <a:r>
              <a:rPr lang="en-US" sz="2400">
                <a:solidFill>
                  <a:srgbClr val="01070A"/>
                </a:solidFill>
                <a:latin typeface="Canva Sans"/>
                <a:ea typeface="Canva Sans"/>
                <a:cs typeface="Canva Sans"/>
                <a:sym typeface="Canva Sans"/>
              </a:rPr>
              <a:t>[2] M. A. Kassimi, H. Abdellatif, and A. Essayad, “Mono-Lingual Search Engine: Combining Keywords with Context for Semantic Search Engine,” in Advances in Intelligent System and Smart Technologies, Lecture Notes in Networks and Systems, vol. 826, Springer, 2024, pp. 353–361. </a:t>
            </a:r>
          </a:p>
          <a:p>
            <a:pPr algn="l">
              <a:lnSpc>
                <a:spcPts val="3359"/>
              </a:lnSpc>
            </a:pPr>
            <a:endParaRPr lang="en-US" sz="2400">
              <a:solidFill>
                <a:srgbClr val="01070A"/>
              </a:solidFill>
              <a:latin typeface="Canva Sans"/>
              <a:ea typeface="Canva Sans"/>
              <a:cs typeface="Canva Sans"/>
              <a:sym typeface="Canva Sans"/>
            </a:endParaRPr>
          </a:p>
          <a:p>
            <a:pPr algn="l">
              <a:lnSpc>
                <a:spcPts val="3359"/>
              </a:lnSpc>
            </a:pPr>
            <a:r>
              <a:rPr lang="en-US" sz="2400">
                <a:solidFill>
                  <a:srgbClr val="01070A"/>
                </a:solidFill>
                <a:latin typeface="Canva Sans"/>
                <a:ea typeface="Canva Sans"/>
                <a:cs typeface="Canva Sans"/>
                <a:sym typeface="Canva Sans"/>
              </a:rPr>
              <a:t>[3] A. El Hadi, Y. Madani, R. El Ayachi, and M. Erritali, “A New Semantic Similarity Approach for Improving the Results of an Arabic Search Engine,” Procedia Computer Science, vol. 151, pp. 1170–1175, 2019.</a:t>
            </a:r>
          </a:p>
          <a:p>
            <a:pPr algn="l">
              <a:lnSpc>
                <a:spcPts val="3359"/>
              </a:lnSpc>
            </a:pPr>
            <a:r>
              <a:rPr lang="en-US" sz="2400">
                <a:solidFill>
                  <a:srgbClr val="01070A"/>
                </a:solidFill>
                <a:latin typeface="Canva Sans"/>
                <a:ea typeface="Canva Sans"/>
                <a:cs typeface="Canva Sans"/>
                <a:sym typeface="Canva Sans"/>
              </a:rPr>
              <a:t> </a:t>
            </a:r>
          </a:p>
          <a:p>
            <a:pPr algn="l">
              <a:lnSpc>
                <a:spcPts val="3359"/>
              </a:lnSpc>
            </a:pPr>
            <a:r>
              <a:rPr lang="en-US" sz="2400">
                <a:solidFill>
                  <a:srgbClr val="01070A"/>
                </a:solidFill>
                <a:latin typeface="Canva Sans"/>
                <a:ea typeface="Canva Sans"/>
                <a:cs typeface="Canva Sans"/>
                <a:sym typeface="Canva Sans"/>
              </a:rPr>
              <a:t>[4] Darwish et al. (2021) provide a broad overview, including Arabic IR with discussions on stemming, diacritization, embeddings, and semantic search.</a:t>
            </a:r>
          </a:p>
          <a:p>
            <a:pPr algn="l">
              <a:lnSpc>
                <a:spcPts val="3359"/>
              </a:lnSpc>
            </a:pPr>
            <a:endParaRPr lang="en-US" sz="2400">
              <a:solidFill>
                <a:srgbClr val="01070A"/>
              </a:solidFill>
              <a:latin typeface="Canva Sans"/>
              <a:ea typeface="Canva Sans"/>
              <a:cs typeface="Canva Sans"/>
              <a:sym typeface="Canva Sans"/>
            </a:endParaRPr>
          </a:p>
          <a:p>
            <a:pPr algn="l">
              <a:lnSpc>
                <a:spcPts val="3359"/>
              </a:lnSpc>
            </a:pPr>
            <a:r>
              <a:rPr lang="en-US" sz="2400">
                <a:solidFill>
                  <a:srgbClr val="01070A"/>
                </a:solidFill>
                <a:latin typeface="Canva Sans"/>
                <a:ea typeface="Canva Sans"/>
                <a:cs typeface="Canva Sans"/>
                <a:sym typeface="Canva Sans"/>
              </a:rPr>
              <a:t>[5] A full pipeline including Arabic text normalization, TF–IDF vectorization, inverted-index construction, and a Flask search API.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txBody>
            <a:bodyPr/>
            <a:lstStyle/>
            <a:p>
              <a:endParaRPr lang="en-US"/>
            </a:p>
          </p:txBody>
        </p:sp>
        <p:sp>
          <p:nvSpPr>
            <p:cNvPr id="5" name="TextBox 5"/>
            <p:cNvSpPr txBox="1"/>
            <p:nvPr/>
          </p:nvSpPr>
          <p:spPr>
            <a:xfrm>
              <a:off x="0" y="-47625"/>
              <a:ext cx="4816593" cy="2756958"/>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10775654" y="5143500"/>
            <a:ext cx="9448343" cy="5616757"/>
          </a:xfrm>
          <a:custGeom>
            <a:avLst/>
            <a:gdLst/>
            <a:ahLst/>
            <a:cxnLst/>
            <a:rect l="l" t="t" r="r" b="b"/>
            <a:pathLst>
              <a:path w="9448343" h="5616757">
                <a:moveTo>
                  <a:pt x="0" y="0"/>
                </a:moveTo>
                <a:lnTo>
                  <a:pt x="9448342" y="0"/>
                </a:lnTo>
                <a:lnTo>
                  <a:pt x="9448342" y="5616757"/>
                </a:lnTo>
                <a:lnTo>
                  <a:pt x="0" y="5616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400634" y="5428244"/>
            <a:ext cx="8436357" cy="5844796"/>
          </a:xfrm>
          <a:custGeom>
            <a:avLst/>
            <a:gdLst/>
            <a:ahLst/>
            <a:cxnLst/>
            <a:rect l="l" t="t" r="r" b="b"/>
            <a:pathLst>
              <a:path w="8436357" h="5844796">
                <a:moveTo>
                  <a:pt x="0" y="0"/>
                </a:moveTo>
                <a:lnTo>
                  <a:pt x="8436357" y="0"/>
                </a:lnTo>
                <a:lnTo>
                  <a:pt x="8436357" y="5844796"/>
                </a:lnTo>
                <a:lnTo>
                  <a:pt x="0" y="5844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483456" y="3633361"/>
            <a:ext cx="13321088" cy="1794883"/>
          </a:xfrm>
          <a:prstGeom prst="rect">
            <a:avLst/>
          </a:prstGeom>
        </p:spPr>
        <p:txBody>
          <a:bodyPr lIns="0" tIns="0" rIns="0" bIns="0" rtlCol="0" anchor="t">
            <a:spAutoFit/>
          </a:bodyPr>
          <a:lstStyle/>
          <a:p>
            <a:pPr algn="ctr">
              <a:lnSpc>
                <a:spcPts val="14797"/>
              </a:lnSpc>
            </a:pPr>
            <a:r>
              <a:rPr lang="en-US" sz="10569">
                <a:solidFill>
                  <a:srgbClr val="01070A"/>
                </a:solidFill>
                <a:latin typeface="Carelia"/>
                <a:ea typeface="Carelia"/>
                <a:cs typeface="Carelia"/>
                <a:sym typeface="Carelia"/>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658054" y="1028700"/>
            <a:ext cx="14154503" cy="8229600"/>
            <a:chOff x="0" y="0"/>
            <a:chExt cx="3727935" cy="2167467"/>
          </a:xfrm>
        </p:grpSpPr>
        <p:sp>
          <p:nvSpPr>
            <p:cNvPr id="4" name="Freeform 4"/>
            <p:cNvSpPr/>
            <p:nvPr/>
          </p:nvSpPr>
          <p:spPr>
            <a:xfrm>
              <a:off x="0" y="0"/>
              <a:ext cx="3727935" cy="2167467"/>
            </a:xfrm>
            <a:custGeom>
              <a:avLst/>
              <a:gdLst/>
              <a:ahLst/>
              <a:cxn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txBody>
            <a:bodyPr/>
            <a:lstStyle/>
            <a:p>
              <a:endParaRPr lang="en-US"/>
            </a:p>
          </p:txBody>
        </p:sp>
        <p:sp>
          <p:nvSpPr>
            <p:cNvPr id="5" name="TextBox 5"/>
            <p:cNvSpPr txBox="1"/>
            <p:nvPr/>
          </p:nvSpPr>
          <p:spPr>
            <a:xfrm>
              <a:off x="0" y="-47625"/>
              <a:ext cx="3727935" cy="2215092"/>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a:off x="3380416" y="3501782"/>
            <a:ext cx="928303" cy="92830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3558823" y="3687463"/>
            <a:ext cx="571488" cy="556941"/>
          </a:xfrm>
          <a:custGeom>
            <a:avLst/>
            <a:gdLst/>
            <a:ahLst/>
            <a:cxnLst/>
            <a:rect l="l" t="t" r="r" b="b"/>
            <a:pathLst>
              <a:path w="571488" h="556941">
                <a:moveTo>
                  <a:pt x="0" y="0"/>
                </a:moveTo>
                <a:lnTo>
                  <a:pt x="571488" y="0"/>
                </a:lnTo>
                <a:lnTo>
                  <a:pt x="571488" y="556941"/>
                </a:lnTo>
                <a:lnTo>
                  <a:pt x="0" y="556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276159" y="6894969"/>
            <a:ext cx="3835024" cy="3091905"/>
          </a:xfrm>
          <a:custGeom>
            <a:avLst/>
            <a:gdLst/>
            <a:ahLst/>
            <a:cxnLst/>
            <a:rect l="l" t="t" r="r" b="b"/>
            <a:pathLst>
              <a:path w="3835024" h="3091905">
                <a:moveTo>
                  <a:pt x="0" y="0"/>
                </a:moveTo>
                <a:lnTo>
                  <a:pt x="3835024" y="0"/>
                </a:lnTo>
                <a:lnTo>
                  <a:pt x="3835024" y="3091905"/>
                </a:lnTo>
                <a:lnTo>
                  <a:pt x="0" y="30919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373109" y="4931882"/>
            <a:ext cx="935610" cy="9356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210"/>
                </a:lnSpc>
              </a:pPr>
              <a:endParaRPr/>
            </a:p>
          </p:txBody>
        </p:sp>
      </p:grpSp>
      <p:grpSp>
        <p:nvGrpSpPr>
          <p:cNvPr id="14" name="Group 14"/>
          <p:cNvGrpSpPr/>
          <p:nvPr/>
        </p:nvGrpSpPr>
        <p:grpSpPr>
          <a:xfrm>
            <a:off x="3291090" y="6386155"/>
            <a:ext cx="1017629" cy="10176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210"/>
                </a:lnSpc>
              </a:pPr>
              <a:endParaRPr/>
            </a:p>
          </p:txBody>
        </p:sp>
      </p:grpSp>
      <p:sp>
        <p:nvSpPr>
          <p:cNvPr id="17" name="Freeform 17"/>
          <p:cNvSpPr/>
          <p:nvPr/>
        </p:nvSpPr>
        <p:spPr>
          <a:xfrm>
            <a:off x="11664827" y="7806013"/>
            <a:ext cx="5792103" cy="2522235"/>
          </a:xfrm>
          <a:custGeom>
            <a:avLst/>
            <a:gdLst/>
            <a:ahLst/>
            <a:cxnLst/>
            <a:rect l="l" t="t" r="r" b="b"/>
            <a:pathLst>
              <a:path w="5792103" h="2522235">
                <a:moveTo>
                  <a:pt x="0" y="0"/>
                </a:moveTo>
                <a:lnTo>
                  <a:pt x="5792103" y="0"/>
                </a:lnTo>
                <a:lnTo>
                  <a:pt x="5792103" y="2522235"/>
                </a:lnTo>
                <a:lnTo>
                  <a:pt x="0" y="25222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3504034" y="5122708"/>
            <a:ext cx="711860" cy="553957"/>
          </a:xfrm>
          <a:custGeom>
            <a:avLst/>
            <a:gdLst/>
            <a:ahLst/>
            <a:cxnLst/>
            <a:rect l="l" t="t" r="r" b="b"/>
            <a:pathLst>
              <a:path w="711860" h="553957">
                <a:moveTo>
                  <a:pt x="0" y="0"/>
                </a:moveTo>
                <a:lnTo>
                  <a:pt x="711860" y="0"/>
                </a:lnTo>
                <a:lnTo>
                  <a:pt x="711860" y="553957"/>
                </a:lnTo>
                <a:lnTo>
                  <a:pt x="0" y="5539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Freeform 19"/>
          <p:cNvSpPr/>
          <p:nvPr/>
        </p:nvSpPr>
        <p:spPr>
          <a:xfrm>
            <a:off x="3456265" y="6589703"/>
            <a:ext cx="687278" cy="611053"/>
          </a:xfrm>
          <a:custGeom>
            <a:avLst/>
            <a:gdLst/>
            <a:ahLst/>
            <a:cxnLst/>
            <a:rect l="l" t="t" r="r" b="b"/>
            <a:pathLst>
              <a:path w="687278" h="611053">
                <a:moveTo>
                  <a:pt x="0" y="0"/>
                </a:moveTo>
                <a:lnTo>
                  <a:pt x="687278" y="0"/>
                </a:lnTo>
                <a:lnTo>
                  <a:pt x="687278" y="611053"/>
                </a:lnTo>
                <a:lnTo>
                  <a:pt x="0" y="6110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TextBox 20"/>
          <p:cNvSpPr txBox="1"/>
          <p:nvPr/>
        </p:nvSpPr>
        <p:spPr>
          <a:xfrm>
            <a:off x="4308719" y="1788812"/>
            <a:ext cx="8313398"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ea typeface="Carelia"/>
                <a:cs typeface="Carelia"/>
                <a:sym typeface="Carelia"/>
              </a:rPr>
              <a:t>Introduction</a:t>
            </a:r>
          </a:p>
        </p:txBody>
      </p:sp>
      <p:sp>
        <p:nvSpPr>
          <p:cNvPr id="21" name="TextBox 21"/>
          <p:cNvSpPr txBox="1"/>
          <p:nvPr/>
        </p:nvSpPr>
        <p:spPr>
          <a:xfrm>
            <a:off x="4798068" y="4884257"/>
            <a:ext cx="7334701" cy="824865"/>
          </a:xfrm>
          <a:prstGeom prst="rect">
            <a:avLst/>
          </a:prstGeom>
        </p:spPr>
        <p:txBody>
          <a:bodyPr lIns="0" tIns="0" rIns="0" bIns="0" rtlCol="0" anchor="t">
            <a:spAutoFit/>
          </a:bodyPr>
          <a:lstStyle/>
          <a:p>
            <a:pPr algn="l">
              <a:lnSpc>
                <a:spcPts val="3359"/>
              </a:lnSpc>
            </a:pPr>
            <a:r>
              <a:rPr lang="en-US" sz="2400">
                <a:solidFill>
                  <a:srgbClr val="01070A"/>
                </a:solidFill>
                <a:latin typeface="Dosis"/>
                <a:ea typeface="Dosis"/>
                <a:cs typeface="Dosis"/>
                <a:sym typeface="Dosis"/>
              </a:rPr>
              <a:t>digital libraries and online repositories have become the cornerstone of information dissemination. </a:t>
            </a:r>
          </a:p>
        </p:txBody>
      </p:sp>
      <p:sp>
        <p:nvSpPr>
          <p:cNvPr id="22" name="TextBox 22"/>
          <p:cNvSpPr txBox="1"/>
          <p:nvPr/>
        </p:nvSpPr>
        <p:spPr>
          <a:xfrm>
            <a:off x="4798068" y="6434974"/>
            <a:ext cx="7630026" cy="824865"/>
          </a:xfrm>
          <a:prstGeom prst="rect">
            <a:avLst/>
          </a:prstGeom>
        </p:spPr>
        <p:txBody>
          <a:bodyPr lIns="0" tIns="0" rIns="0" bIns="0" rtlCol="0" anchor="t">
            <a:spAutoFit/>
          </a:bodyPr>
          <a:lstStyle/>
          <a:p>
            <a:pPr algn="l">
              <a:lnSpc>
                <a:spcPts val="3359"/>
              </a:lnSpc>
            </a:pPr>
            <a:r>
              <a:rPr lang="en-US" sz="2400">
                <a:solidFill>
                  <a:srgbClr val="01070A"/>
                </a:solidFill>
                <a:latin typeface="Dosis"/>
                <a:ea typeface="Dosis"/>
                <a:cs typeface="Dosis"/>
                <a:sym typeface="Dosis"/>
              </a:rPr>
              <a:t>arabic language challenges for search engines, limiting their ability to deliver relevant and precise results.</a:t>
            </a:r>
          </a:p>
        </p:txBody>
      </p:sp>
      <p:sp>
        <p:nvSpPr>
          <p:cNvPr id="23" name="TextBox 23"/>
          <p:cNvSpPr txBox="1"/>
          <p:nvPr/>
        </p:nvSpPr>
        <p:spPr>
          <a:xfrm>
            <a:off x="4725023" y="3526715"/>
            <a:ext cx="8007231" cy="824865"/>
          </a:xfrm>
          <a:prstGeom prst="rect">
            <a:avLst/>
          </a:prstGeom>
        </p:spPr>
        <p:txBody>
          <a:bodyPr lIns="0" tIns="0" rIns="0" bIns="0" rtlCol="0" anchor="t">
            <a:spAutoFit/>
          </a:bodyPr>
          <a:lstStyle/>
          <a:p>
            <a:pPr algn="l">
              <a:lnSpc>
                <a:spcPts val="3359"/>
              </a:lnSpc>
            </a:pPr>
            <a:r>
              <a:rPr lang="en-US" sz="2400">
                <a:solidFill>
                  <a:srgbClr val="01070A"/>
                </a:solidFill>
                <a:latin typeface="Dosis"/>
                <a:ea typeface="Dosis"/>
                <a:cs typeface="Dosis"/>
                <a:sym typeface="Dosis"/>
              </a:rPr>
              <a:t>the Arabic language, with its unique morphology and syntax, presents distinct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758612" y="4444919"/>
            <a:ext cx="12417824" cy="1596465"/>
          </a:xfrm>
          <a:prstGeom prst="rect">
            <a:avLst/>
          </a:prstGeom>
        </p:spPr>
        <p:txBody>
          <a:bodyPr lIns="0" tIns="0" rIns="0" bIns="0" rtlCol="0" anchor="t">
            <a:spAutoFit/>
          </a:bodyPr>
          <a:lstStyle/>
          <a:p>
            <a:pPr marL="0" lvl="0" indent="0" algn="ctr">
              <a:lnSpc>
                <a:spcPts val="13037"/>
              </a:lnSpc>
              <a:spcBef>
                <a:spcPct val="0"/>
              </a:spcBef>
            </a:pPr>
            <a:r>
              <a:rPr lang="en-US" sz="9312">
                <a:solidFill>
                  <a:srgbClr val="01070A"/>
                </a:solidFill>
                <a:latin typeface="Carelia"/>
                <a:ea typeface="Carelia"/>
                <a:cs typeface="Carelia"/>
                <a:sym typeface="Carelia"/>
              </a:rPr>
              <a:t>Problem Definition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4762519" y="1917621"/>
            <a:ext cx="2139891" cy="2307725"/>
          </a:xfrm>
          <a:custGeom>
            <a:avLst/>
            <a:gdLst/>
            <a:ahLst/>
            <a:cxnLst/>
            <a:rect l="l" t="t" r="r" b="b"/>
            <a:pathLst>
              <a:path w="2139891" h="2307725">
                <a:moveTo>
                  <a:pt x="0" y="0"/>
                </a:moveTo>
                <a:lnTo>
                  <a:pt x="2139891" y="0"/>
                </a:lnTo>
                <a:lnTo>
                  <a:pt x="2139891" y="2307726"/>
                </a:lnTo>
                <a:lnTo>
                  <a:pt x="0" y="23077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217818" y="2539128"/>
            <a:ext cx="1199194" cy="331414"/>
          </a:xfrm>
          <a:custGeom>
            <a:avLst/>
            <a:gdLst/>
            <a:ahLst/>
            <a:cxnLst/>
            <a:rect l="l" t="t" r="r" b="b"/>
            <a:pathLst>
              <a:path w="1199194" h="331414">
                <a:moveTo>
                  <a:pt x="0" y="0"/>
                </a:moveTo>
                <a:lnTo>
                  <a:pt x="1199193" y="0"/>
                </a:lnTo>
                <a:lnTo>
                  <a:pt x="1199193" y="331414"/>
                </a:lnTo>
                <a:lnTo>
                  <a:pt x="0" y="331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674145" y="4546321"/>
            <a:ext cx="2286539" cy="2465875"/>
          </a:xfrm>
          <a:custGeom>
            <a:avLst/>
            <a:gdLst/>
            <a:ahLst/>
            <a:cxnLst/>
            <a:rect l="l" t="t" r="r" b="b"/>
            <a:pathLst>
              <a:path w="2286539" h="2465875">
                <a:moveTo>
                  <a:pt x="0" y="0"/>
                </a:moveTo>
                <a:lnTo>
                  <a:pt x="2286539" y="0"/>
                </a:lnTo>
                <a:lnTo>
                  <a:pt x="2286539" y="2465876"/>
                </a:lnTo>
                <a:lnTo>
                  <a:pt x="0" y="24658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5160645" y="5210420"/>
            <a:ext cx="1281375" cy="354126"/>
          </a:xfrm>
          <a:custGeom>
            <a:avLst/>
            <a:gdLst/>
            <a:ahLst/>
            <a:cxnLst/>
            <a:rect l="l" t="t" r="r" b="b"/>
            <a:pathLst>
              <a:path w="1281375" h="354126">
                <a:moveTo>
                  <a:pt x="0" y="0"/>
                </a:moveTo>
                <a:lnTo>
                  <a:pt x="1281376" y="0"/>
                </a:lnTo>
                <a:lnTo>
                  <a:pt x="1281376" y="354126"/>
                </a:lnTo>
                <a:lnTo>
                  <a:pt x="0" y="3541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4697420" y="7157488"/>
            <a:ext cx="2286539" cy="2465875"/>
          </a:xfrm>
          <a:custGeom>
            <a:avLst/>
            <a:gdLst/>
            <a:ahLst/>
            <a:cxnLst/>
            <a:rect l="l" t="t" r="r" b="b"/>
            <a:pathLst>
              <a:path w="2286539" h="2465875">
                <a:moveTo>
                  <a:pt x="0" y="0"/>
                </a:moveTo>
                <a:lnTo>
                  <a:pt x="2286539" y="0"/>
                </a:lnTo>
                <a:lnTo>
                  <a:pt x="2286539" y="2465875"/>
                </a:lnTo>
                <a:lnTo>
                  <a:pt x="0" y="2465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5183920" y="7821587"/>
            <a:ext cx="1281375" cy="354126"/>
          </a:xfrm>
          <a:custGeom>
            <a:avLst/>
            <a:gdLst/>
            <a:ahLst/>
            <a:cxnLst/>
            <a:rect l="l" t="t" r="r" b="b"/>
            <a:pathLst>
              <a:path w="1281375" h="354126">
                <a:moveTo>
                  <a:pt x="0" y="0"/>
                </a:moveTo>
                <a:lnTo>
                  <a:pt x="1281375" y="0"/>
                </a:lnTo>
                <a:lnTo>
                  <a:pt x="1281375" y="354125"/>
                </a:lnTo>
                <a:lnTo>
                  <a:pt x="0" y="3541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616071" y="7998649"/>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6345130" y="5872185"/>
            <a:ext cx="331351" cy="409535"/>
          </a:xfrm>
          <a:custGeom>
            <a:avLst/>
            <a:gdLst/>
            <a:ahLst/>
            <a:cxnLst/>
            <a:rect l="l" t="t" r="r" b="b"/>
            <a:pathLst>
              <a:path w="331351" h="409535">
                <a:moveTo>
                  <a:pt x="0" y="0"/>
                </a:moveTo>
                <a:lnTo>
                  <a:pt x="331351" y="0"/>
                </a:lnTo>
                <a:lnTo>
                  <a:pt x="331351" y="409535"/>
                </a:lnTo>
                <a:lnTo>
                  <a:pt x="0" y="4095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14937022" y="5963351"/>
            <a:ext cx="552924" cy="227202"/>
          </a:xfrm>
          <a:custGeom>
            <a:avLst/>
            <a:gdLst/>
            <a:ahLst/>
            <a:cxnLst/>
            <a:rect l="l" t="t" r="r" b="b"/>
            <a:pathLst>
              <a:path w="552924" h="227202">
                <a:moveTo>
                  <a:pt x="0" y="0"/>
                </a:moveTo>
                <a:lnTo>
                  <a:pt x="552924" y="0"/>
                </a:lnTo>
                <a:lnTo>
                  <a:pt x="552924" y="227202"/>
                </a:lnTo>
                <a:lnTo>
                  <a:pt x="0" y="22720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15840689" y="5872185"/>
            <a:ext cx="153698" cy="491476"/>
          </a:xfrm>
          <a:custGeom>
            <a:avLst/>
            <a:gdLst/>
            <a:ahLst/>
            <a:cxnLst/>
            <a:rect l="l" t="t" r="r" b="b"/>
            <a:pathLst>
              <a:path w="153698" h="491476">
                <a:moveTo>
                  <a:pt x="0" y="0"/>
                </a:moveTo>
                <a:lnTo>
                  <a:pt x="153698" y="0"/>
                </a:lnTo>
                <a:lnTo>
                  <a:pt x="153698" y="491475"/>
                </a:lnTo>
                <a:lnTo>
                  <a:pt x="0" y="4914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TextBox 13"/>
          <p:cNvSpPr txBox="1"/>
          <p:nvPr/>
        </p:nvSpPr>
        <p:spPr>
          <a:xfrm>
            <a:off x="4805571" y="343497"/>
            <a:ext cx="8997173" cy="1227531"/>
          </a:xfrm>
          <a:prstGeom prst="rect">
            <a:avLst/>
          </a:prstGeom>
        </p:spPr>
        <p:txBody>
          <a:bodyPr lIns="0" tIns="0" rIns="0" bIns="0" rtlCol="0" anchor="t">
            <a:spAutoFit/>
          </a:bodyPr>
          <a:lstStyle/>
          <a:p>
            <a:pPr marL="0" lvl="0" indent="0" algn="ctr">
              <a:lnSpc>
                <a:spcPts val="10011"/>
              </a:lnSpc>
              <a:spcBef>
                <a:spcPct val="0"/>
              </a:spcBef>
            </a:pPr>
            <a:r>
              <a:rPr lang="en-US" sz="7151">
                <a:solidFill>
                  <a:srgbClr val="01070A"/>
                </a:solidFill>
                <a:latin typeface="Carelia"/>
                <a:ea typeface="Carelia"/>
                <a:cs typeface="Carelia"/>
                <a:sym typeface="Carelia"/>
              </a:rPr>
              <a:t>Problem Definition</a:t>
            </a:r>
          </a:p>
        </p:txBody>
      </p:sp>
      <p:sp>
        <p:nvSpPr>
          <p:cNvPr id="14" name="TextBox 14"/>
          <p:cNvSpPr txBox="1"/>
          <p:nvPr/>
        </p:nvSpPr>
        <p:spPr>
          <a:xfrm>
            <a:off x="15169503" y="2644373"/>
            <a:ext cx="1360793" cy="205905"/>
          </a:xfrm>
          <a:prstGeom prst="rect">
            <a:avLst/>
          </a:prstGeom>
        </p:spPr>
        <p:txBody>
          <a:bodyPr lIns="0" tIns="0" rIns="0" bIns="0" rtlCol="0" anchor="t">
            <a:spAutoFit/>
          </a:bodyPr>
          <a:lstStyle/>
          <a:p>
            <a:pPr marL="0" lvl="0" indent="0" algn="ctr">
              <a:lnSpc>
                <a:spcPts val="1749"/>
              </a:lnSpc>
              <a:spcBef>
                <a:spcPct val="0"/>
              </a:spcBef>
            </a:pPr>
            <a:r>
              <a:rPr lang="en-US" sz="1249">
                <a:solidFill>
                  <a:srgbClr val="01070A"/>
                </a:solidFill>
                <a:latin typeface="Carelia"/>
                <a:ea typeface="Carelia"/>
                <a:cs typeface="Carelia"/>
                <a:sym typeface="Carelia"/>
              </a:rPr>
              <a:t>Rich Morphology</a:t>
            </a:r>
          </a:p>
        </p:txBody>
      </p:sp>
      <p:sp>
        <p:nvSpPr>
          <p:cNvPr id="15" name="TextBox 15"/>
          <p:cNvSpPr txBox="1"/>
          <p:nvPr/>
        </p:nvSpPr>
        <p:spPr>
          <a:xfrm>
            <a:off x="14872954" y="5257777"/>
            <a:ext cx="1856758" cy="218710"/>
          </a:xfrm>
          <a:prstGeom prst="rect">
            <a:avLst/>
          </a:prstGeom>
        </p:spPr>
        <p:txBody>
          <a:bodyPr lIns="0" tIns="0" rIns="0" bIns="0" rtlCol="0" anchor="t">
            <a:spAutoFit/>
          </a:bodyPr>
          <a:lstStyle/>
          <a:p>
            <a:pPr marL="0" lvl="0" indent="0" algn="ctr">
              <a:lnSpc>
                <a:spcPts val="1869"/>
              </a:lnSpc>
              <a:spcBef>
                <a:spcPct val="0"/>
              </a:spcBef>
            </a:pPr>
            <a:r>
              <a:rPr lang="en-US" sz="1335">
                <a:solidFill>
                  <a:srgbClr val="01070A"/>
                </a:solidFill>
                <a:latin typeface="Carelia"/>
                <a:ea typeface="Carelia"/>
                <a:cs typeface="Carelia"/>
                <a:sym typeface="Carelia"/>
              </a:rPr>
              <a:t>Diacritics</a:t>
            </a:r>
          </a:p>
        </p:txBody>
      </p:sp>
      <p:sp>
        <p:nvSpPr>
          <p:cNvPr id="16" name="TextBox 16"/>
          <p:cNvSpPr txBox="1"/>
          <p:nvPr/>
        </p:nvSpPr>
        <p:spPr>
          <a:xfrm>
            <a:off x="14896229" y="8019154"/>
            <a:ext cx="1856758" cy="452284"/>
          </a:xfrm>
          <a:prstGeom prst="rect">
            <a:avLst/>
          </a:prstGeom>
        </p:spPr>
        <p:txBody>
          <a:bodyPr lIns="0" tIns="0" rIns="0" bIns="0" rtlCol="0" anchor="t">
            <a:spAutoFit/>
          </a:bodyPr>
          <a:lstStyle/>
          <a:p>
            <a:pPr marL="0" lvl="0" indent="0" algn="ctr">
              <a:lnSpc>
                <a:spcPts val="1869"/>
              </a:lnSpc>
              <a:spcBef>
                <a:spcPct val="0"/>
              </a:spcBef>
            </a:pPr>
            <a:r>
              <a:rPr lang="en-US" sz="1335">
                <a:solidFill>
                  <a:srgbClr val="01070A"/>
                </a:solidFill>
                <a:latin typeface="Carelia"/>
                <a:ea typeface="Carelia"/>
                <a:cs typeface="Carelia"/>
                <a:sym typeface="Carelia"/>
              </a:rPr>
              <a:t>Synonyms and Context</a:t>
            </a:r>
          </a:p>
        </p:txBody>
      </p:sp>
      <p:sp>
        <p:nvSpPr>
          <p:cNvPr id="17" name="TextBox 17"/>
          <p:cNvSpPr txBox="1"/>
          <p:nvPr/>
        </p:nvSpPr>
        <p:spPr>
          <a:xfrm>
            <a:off x="14747469" y="2986108"/>
            <a:ext cx="2139891" cy="928599"/>
          </a:xfrm>
          <a:prstGeom prst="rect">
            <a:avLst/>
          </a:prstGeom>
        </p:spPr>
        <p:txBody>
          <a:bodyPr lIns="0" tIns="0" rIns="0" bIns="0" rtlCol="0" anchor="t">
            <a:spAutoFit/>
          </a:bodyPr>
          <a:lstStyle/>
          <a:p>
            <a:pPr algn="ctr" rtl="1">
              <a:lnSpc>
                <a:spcPts val="1503"/>
              </a:lnSpc>
            </a:pPr>
            <a:r>
              <a:rPr lang="ar-EG" sz="1074" b="1">
                <a:solidFill>
                  <a:srgbClr val="01070A"/>
                </a:solidFill>
                <a:latin typeface="Open Sans Bold"/>
                <a:ea typeface="Open Sans Bold"/>
                <a:cs typeface="Open Sans Bold"/>
                <a:sym typeface="Open Sans Bold"/>
                <a:rtl/>
              </a:rPr>
              <a:t> كتب</a:t>
            </a:r>
          </a:p>
          <a:p>
            <a:pPr algn="ctr" rtl="1">
              <a:lnSpc>
                <a:spcPts val="1503"/>
              </a:lnSpc>
            </a:pPr>
            <a:endParaRPr lang="ar-EG" sz="1074" b="1">
              <a:solidFill>
                <a:srgbClr val="01070A"/>
              </a:solidFill>
              <a:latin typeface="Open Sans Bold"/>
              <a:ea typeface="Open Sans Bold"/>
              <a:cs typeface="Open Sans Bold"/>
              <a:sym typeface="Open Sans Bold"/>
              <a:rtl/>
            </a:endParaRPr>
          </a:p>
          <a:p>
            <a:pPr algn="ctr" rtl="1">
              <a:lnSpc>
                <a:spcPts val="1503"/>
              </a:lnSpc>
            </a:pPr>
            <a:r>
              <a:rPr lang="ar-EG" sz="1074" b="1">
                <a:solidFill>
                  <a:srgbClr val="01070A"/>
                </a:solidFill>
                <a:latin typeface="Open Sans Bold"/>
                <a:ea typeface="Open Sans Bold"/>
                <a:cs typeface="Open Sans Bold"/>
                <a:sym typeface="Open Sans Bold"/>
                <a:rtl/>
              </a:rPr>
              <a:t> يكتب</a:t>
            </a:r>
          </a:p>
          <a:p>
            <a:pPr algn="ctr" rtl="1">
              <a:lnSpc>
                <a:spcPts val="1503"/>
              </a:lnSpc>
            </a:pPr>
            <a:endParaRPr lang="ar-EG" sz="1074" b="1">
              <a:solidFill>
                <a:srgbClr val="01070A"/>
              </a:solidFill>
              <a:latin typeface="Open Sans Bold"/>
              <a:ea typeface="Open Sans Bold"/>
              <a:cs typeface="Open Sans Bold"/>
              <a:sym typeface="Open Sans Bold"/>
              <a:rtl/>
            </a:endParaRPr>
          </a:p>
          <a:p>
            <a:pPr algn="ctr" rtl="1">
              <a:lnSpc>
                <a:spcPts val="1503"/>
              </a:lnSpc>
              <a:spcBef>
                <a:spcPct val="0"/>
              </a:spcBef>
            </a:pPr>
            <a:r>
              <a:rPr lang="ar-EG" sz="1074" b="1">
                <a:solidFill>
                  <a:srgbClr val="01070A"/>
                </a:solidFill>
                <a:latin typeface="Open Sans Bold"/>
                <a:ea typeface="Open Sans Bold"/>
                <a:cs typeface="Open Sans Bold"/>
                <a:sym typeface="Open Sans Bold"/>
                <a:rtl/>
              </a:rPr>
              <a:t>كتبت</a:t>
            </a:r>
          </a:p>
        </p:txBody>
      </p:sp>
      <p:sp>
        <p:nvSpPr>
          <p:cNvPr id="18" name="TextBox 18"/>
          <p:cNvSpPr txBox="1"/>
          <p:nvPr/>
        </p:nvSpPr>
        <p:spPr>
          <a:xfrm>
            <a:off x="15017240" y="8945199"/>
            <a:ext cx="1583480" cy="190105"/>
          </a:xfrm>
          <a:prstGeom prst="rect">
            <a:avLst/>
          </a:prstGeom>
        </p:spPr>
        <p:txBody>
          <a:bodyPr lIns="0" tIns="0" rIns="0" bIns="0" rtlCol="0" anchor="t">
            <a:spAutoFit/>
          </a:bodyPr>
          <a:lstStyle/>
          <a:p>
            <a:pPr algn="ctr" rtl="1">
              <a:lnSpc>
                <a:spcPts val="1606"/>
              </a:lnSpc>
              <a:spcBef>
                <a:spcPct val="0"/>
              </a:spcBef>
            </a:pPr>
            <a:r>
              <a:rPr lang="ar-EG" sz="1147" b="1">
                <a:solidFill>
                  <a:srgbClr val="01070A"/>
                </a:solidFill>
                <a:latin typeface="Open Sans Bold"/>
                <a:ea typeface="Open Sans Bold"/>
                <a:cs typeface="Open Sans Bold"/>
                <a:sym typeface="Open Sans Bold"/>
                <a:rtl/>
              </a:rPr>
              <a:t>شربت الليمون بعد العصر</a:t>
            </a:r>
          </a:p>
        </p:txBody>
      </p:sp>
      <p:sp>
        <p:nvSpPr>
          <p:cNvPr id="19" name="TextBox 19"/>
          <p:cNvSpPr txBox="1"/>
          <p:nvPr/>
        </p:nvSpPr>
        <p:spPr>
          <a:xfrm>
            <a:off x="15022904" y="8464301"/>
            <a:ext cx="1583480" cy="190105"/>
          </a:xfrm>
          <a:prstGeom prst="rect">
            <a:avLst/>
          </a:prstGeom>
        </p:spPr>
        <p:txBody>
          <a:bodyPr lIns="0" tIns="0" rIns="0" bIns="0" rtlCol="0" anchor="t">
            <a:spAutoFit/>
          </a:bodyPr>
          <a:lstStyle/>
          <a:p>
            <a:pPr algn="ctr" rtl="1">
              <a:lnSpc>
                <a:spcPts val="1606"/>
              </a:lnSpc>
              <a:spcBef>
                <a:spcPct val="0"/>
              </a:spcBef>
            </a:pPr>
            <a:r>
              <a:rPr lang="ar-EG" sz="1147" b="1">
                <a:solidFill>
                  <a:srgbClr val="01070A"/>
                </a:solidFill>
                <a:latin typeface="Open Sans Bold"/>
                <a:ea typeface="Open Sans Bold"/>
                <a:cs typeface="Open Sans Bold"/>
                <a:sym typeface="Open Sans Bold"/>
                <a:rtl/>
              </a:rPr>
              <a:t>شربت الليمون بعد العصر</a:t>
            </a:r>
          </a:p>
        </p:txBody>
      </p:sp>
      <p:sp>
        <p:nvSpPr>
          <p:cNvPr id="20" name="TextBox 20"/>
          <p:cNvSpPr txBox="1"/>
          <p:nvPr/>
        </p:nvSpPr>
        <p:spPr>
          <a:xfrm>
            <a:off x="1403841" y="2771594"/>
            <a:ext cx="12922930" cy="815340"/>
          </a:xfrm>
          <a:prstGeom prst="rect">
            <a:avLst/>
          </a:prstGeom>
        </p:spPr>
        <p:txBody>
          <a:bodyPr lIns="0" tIns="0" rIns="0" bIns="0" rtlCol="0" anchor="t">
            <a:spAutoFit/>
          </a:bodyPr>
          <a:lstStyle/>
          <a:p>
            <a:pPr algn="just">
              <a:lnSpc>
                <a:spcPts val="3359"/>
              </a:lnSpc>
            </a:pPr>
            <a:r>
              <a:rPr lang="en-US" sz="2400">
                <a:solidFill>
                  <a:srgbClr val="01070A"/>
                </a:solidFill>
                <a:latin typeface="Canva Sans"/>
                <a:ea typeface="Canva Sans"/>
                <a:cs typeface="Canva Sans"/>
                <a:sym typeface="Canva Sans"/>
              </a:rPr>
              <a:t>Arabic words can take many forms due to prefixes, suffixes, and infixes.</a:t>
            </a:r>
          </a:p>
          <a:p>
            <a:pPr algn="just">
              <a:lnSpc>
                <a:spcPts val="3359"/>
              </a:lnSpc>
            </a:pPr>
            <a:r>
              <a:rPr lang="en-US" sz="2400">
                <a:solidFill>
                  <a:srgbClr val="01070A"/>
                </a:solidFill>
                <a:latin typeface="Canva Sans"/>
                <a:ea typeface="Canva Sans"/>
                <a:cs typeface="Canva Sans"/>
                <a:sym typeface="Canva Sans"/>
              </a:rPr>
              <a:t>This results in difficulties matching queries with relevant content accurately.</a:t>
            </a:r>
          </a:p>
        </p:txBody>
      </p:sp>
      <p:sp>
        <p:nvSpPr>
          <p:cNvPr id="21" name="TextBox 21"/>
          <p:cNvSpPr txBox="1"/>
          <p:nvPr/>
        </p:nvSpPr>
        <p:spPr>
          <a:xfrm>
            <a:off x="897218" y="2087474"/>
            <a:ext cx="4387334"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1070A"/>
                </a:solidFill>
                <a:latin typeface="Canva Sans"/>
                <a:ea typeface="Canva Sans"/>
                <a:cs typeface="Canva Sans"/>
                <a:sym typeface="Canva Sans"/>
              </a:rPr>
              <a:t>Rich Morphology:</a:t>
            </a:r>
          </a:p>
        </p:txBody>
      </p:sp>
      <p:sp>
        <p:nvSpPr>
          <p:cNvPr id="22" name="TextBox 22"/>
          <p:cNvSpPr txBox="1"/>
          <p:nvPr/>
        </p:nvSpPr>
        <p:spPr>
          <a:xfrm>
            <a:off x="1200797" y="5378062"/>
            <a:ext cx="12922930" cy="815340"/>
          </a:xfrm>
          <a:prstGeom prst="rect">
            <a:avLst/>
          </a:prstGeom>
        </p:spPr>
        <p:txBody>
          <a:bodyPr lIns="0" tIns="0" rIns="0" bIns="0" rtlCol="0" anchor="t">
            <a:spAutoFit/>
          </a:bodyPr>
          <a:lstStyle/>
          <a:p>
            <a:pPr algn="l">
              <a:lnSpc>
                <a:spcPts val="3359"/>
              </a:lnSpc>
            </a:pPr>
            <a:r>
              <a:rPr lang="en-US" sz="2400">
                <a:solidFill>
                  <a:srgbClr val="01070A"/>
                </a:solidFill>
                <a:latin typeface="Canva Sans"/>
                <a:ea typeface="Canva Sans"/>
                <a:cs typeface="Canva Sans"/>
                <a:sym typeface="Canva Sans"/>
              </a:rPr>
              <a:t>significantly alter word meanings but are often inconsistently included in Arabic texts. Search engines struggle with this ambiguity.</a:t>
            </a:r>
          </a:p>
        </p:txBody>
      </p:sp>
      <p:sp>
        <p:nvSpPr>
          <p:cNvPr id="23" name="TextBox 23"/>
          <p:cNvSpPr txBox="1"/>
          <p:nvPr/>
        </p:nvSpPr>
        <p:spPr>
          <a:xfrm>
            <a:off x="897218" y="4692897"/>
            <a:ext cx="2812971"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1070A"/>
                </a:solidFill>
                <a:latin typeface="Canva Sans"/>
                <a:ea typeface="Canva Sans"/>
                <a:cs typeface="Canva Sans"/>
                <a:sym typeface="Canva Sans"/>
              </a:rPr>
              <a:t>Diacritics:</a:t>
            </a:r>
          </a:p>
        </p:txBody>
      </p:sp>
      <p:sp>
        <p:nvSpPr>
          <p:cNvPr id="24" name="TextBox 24"/>
          <p:cNvSpPr txBox="1"/>
          <p:nvPr/>
        </p:nvSpPr>
        <p:spPr>
          <a:xfrm>
            <a:off x="1200797" y="7828101"/>
            <a:ext cx="12922930" cy="815340"/>
          </a:xfrm>
          <a:prstGeom prst="rect">
            <a:avLst/>
          </a:prstGeom>
        </p:spPr>
        <p:txBody>
          <a:bodyPr lIns="0" tIns="0" rIns="0" bIns="0" rtlCol="0" anchor="t">
            <a:spAutoFit/>
          </a:bodyPr>
          <a:lstStyle/>
          <a:p>
            <a:pPr algn="l">
              <a:lnSpc>
                <a:spcPts val="3359"/>
              </a:lnSpc>
            </a:pPr>
            <a:r>
              <a:rPr lang="en-US" sz="2400">
                <a:solidFill>
                  <a:srgbClr val="01070A"/>
                </a:solidFill>
                <a:latin typeface="Canva Sans"/>
                <a:ea typeface="Canva Sans"/>
                <a:cs typeface="Canva Sans"/>
                <a:sym typeface="Canva Sans"/>
              </a:rPr>
              <a:t>Words in Arabic often have multiple meanings depending on the context. Traditional search engines rely heavily on keyword matching and fail to capture semantic nuances.</a:t>
            </a:r>
          </a:p>
        </p:txBody>
      </p:sp>
      <p:sp>
        <p:nvSpPr>
          <p:cNvPr id="25" name="TextBox 25"/>
          <p:cNvSpPr txBox="1"/>
          <p:nvPr/>
        </p:nvSpPr>
        <p:spPr>
          <a:xfrm>
            <a:off x="897218" y="7090813"/>
            <a:ext cx="5669280"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1070A"/>
                </a:solidFill>
                <a:latin typeface="Canva Sans"/>
                <a:ea typeface="Canva Sans"/>
                <a:cs typeface="Canva Sans"/>
                <a:sym typeface="Canva Sans"/>
              </a:rPr>
              <a:t>Synonyms and Context: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US"/>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459256" y="4179956"/>
            <a:ext cx="9016536" cy="2491843"/>
          </a:xfrm>
          <a:custGeom>
            <a:avLst/>
            <a:gdLst/>
            <a:ahLst/>
            <a:cxnLst/>
            <a:rect l="l" t="t" r="r" b="b"/>
            <a:pathLst>
              <a:path w="9016536" h="2491843">
                <a:moveTo>
                  <a:pt x="0" y="0"/>
                </a:moveTo>
                <a:lnTo>
                  <a:pt x="9016536" y="0"/>
                </a:lnTo>
                <a:lnTo>
                  <a:pt x="9016536" y="2491842"/>
                </a:lnTo>
                <a:lnTo>
                  <a:pt x="0" y="24918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074393" y="6041384"/>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357638" y="4444919"/>
            <a:ext cx="12818799" cy="1596465"/>
          </a:xfrm>
          <a:prstGeom prst="rect">
            <a:avLst/>
          </a:prstGeom>
        </p:spPr>
        <p:txBody>
          <a:bodyPr lIns="0" tIns="0" rIns="0" bIns="0" rtlCol="0" anchor="t">
            <a:spAutoFit/>
          </a:bodyPr>
          <a:lstStyle/>
          <a:p>
            <a:pPr marL="0" lvl="0" indent="0" algn="ctr">
              <a:lnSpc>
                <a:spcPts val="13037"/>
              </a:lnSpc>
              <a:spcBef>
                <a:spcPct val="0"/>
              </a:spcBef>
            </a:pPr>
            <a:r>
              <a:rPr lang="en-US" sz="9312">
                <a:solidFill>
                  <a:srgbClr val="01070A"/>
                </a:solidFill>
                <a:latin typeface="Carelia"/>
                <a:ea typeface="Carelia"/>
                <a:cs typeface="Carelia"/>
                <a:sym typeface="Carelia"/>
              </a:rPr>
              <a:t>Objectives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1684</Words>
  <Application>Microsoft Office PowerPoint</Application>
  <PresentationFormat>Custom</PresentationFormat>
  <Paragraphs>229</Paragraphs>
  <Slides>59</Slides>
  <Notes>0</Notes>
  <HiddenSlides>1</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Calibri</vt:lpstr>
      <vt:lpstr>Canva Sans</vt:lpstr>
      <vt:lpstr>Dosis Bold</vt:lpstr>
      <vt:lpstr>Open Sans</vt:lpstr>
      <vt:lpstr>Carelia</vt:lpstr>
      <vt:lpstr>Canva Sans Bold</vt:lpstr>
      <vt:lpstr>Open Sans Bold</vt:lpstr>
      <vt:lpstr>Dosis</vt:lpstr>
      <vt:lpstr>Arial</vt:lpstr>
      <vt:lpstr>DM Sans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Arabic books search engine using NLP - 3rd seminar</dc:title>
  <cp:lastModifiedBy>محمد احمد السيد السيد محسن</cp:lastModifiedBy>
  <cp:revision>2</cp:revision>
  <dcterms:created xsi:type="dcterms:W3CDTF">2006-08-16T00:00:00Z</dcterms:created>
  <dcterms:modified xsi:type="dcterms:W3CDTF">2025-06-29T02:20:48Z</dcterms:modified>
  <dc:identifier>DAGrqOsT9IY</dc:identifier>
</cp:coreProperties>
</file>